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85" r:id="rId12"/>
    <p:sldId id="286" r:id="rId13"/>
    <p:sldId id="496" r:id="rId14"/>
    <p:sldId id="498" r:id="rId15"/>
    <p:sldId id="287" r:id="rId16"/>
    <p:sldId id="499" r:id="rId17"/>
    <p:sldId id="500" r:id="rId18"/>
    <p:sldId id="288" r:id="rId19"/>
    <p:sldId id="289" r:id="rId20"/>
    <p:sldId id="291" r:id="rId21"/>
    <p:sldId id="502" r:id="rId22"/>
    <p:sldId id="292" r:id="rId23"/>
    <p:sldId id="501" r:id="rId24"/>
    <p:sldId id="293" r:id="rId25"/>
    <p:sldId id="294" r:id="rId26"/>
    <p:sldId id="295" r:id="rId27"/>
    <p:sldId id="296" r:id="rId28"/>
    <p:sldId id="269" r:id="rId29"/>
    <p:sldId id="270" r:id="rId30"/>
    <p:sldId id="271" r:id="rId31"/>
    <p:sldId id="272" r:id="rId32"/>
    <p:sldId id="273" r:id="rId33"/>
    <p:sldId id="497" r:id="rId34"/>
    <p:sldId id="274" r:id="rId35"/>
    <p:sldId id="275" r:id="rId36"/>
    <p:sldId id="276" r:id="rId37"/>
    <p:sldId id="277" r:id="rId38"/>
    <p:sldId id="278" r:id="rId39"/>
    <p:sldId id="279" r:id="rId40"/>
    <p:sldId id="503" r:id="rId41"/>
    <p:sldId id="494" r:id="rId42"/>
    <p:sldId id="495" r:id="rId43"/>
    <p:sldId id="505" r:id="rId44"/>
    <p:sldId id="506" r:id="rId45"/>
    <p:sldId id="280" r:id="rId46"/>
    <p:sldId id="281" r:id="rId47"/>
    <p:sldId id="282" r:id="rId48"/>
    <p:sldId id="283" r:id="rId49"/>
    <p:sldId id="504" r:id="rId50"/>
    <p:sldId id="265" r:id="rId51"/>
    <p:sldId id="266" r:id="rId52"/>
    <p:sldId id="267" r:id="rId53"/>
    <p:sldId id="268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401" r:id="rId75"/>
    <p:sldId id="318" r:id="rId76"/>
    <p:sldId id="319" r:id="rId77"/>
    <p:sldId id="405" r:id="rId78"/>
    <p:sldId id="49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2E2EFA3-03A4-4FF1-BC27-19DBEF6E4A00}">
          <p14:sldIdLst>
            <p14:sldId id="256"/>
            <p14:sldId id="257"/>
            <p14:sldId id="258"/>
          </p14:sldIdLst>
        </p14:section>
        <p14:section name="HTTP Basics" id="{F13B51E9-20D5-4AB4-843E-AB84649FF79C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HTTP Request" id="{7CCD0E00-37D1-47AF-BAC9-202211C51741}">
          <p14:sldIdLst>
            <p14:sldId id="284"/>
            <p14:sldId id="285"/>
            <p14:sldId id="286"/>
            <p14:sldId id="496"/>
            <p14:sldId id="498"/>
            <p14:sldId id="287"/>
            <p14:sldId id="499"/>
            <p14:sldId id="500"/>
          </p14:sldIdLst>
        </p14:section>
        <p14:section name="HTTP Response" id="{6207CD71-5206-4D13-A9BC-DD0E5081B396}">
          <p14:sldIdLst>
            <p14:sldId id="288"/>
            <p14:sldId id="289"/>
            <p14:sldId id="291"/>
            <p14:sldId id="502"/>
            <p14:sldId id="292"/>
            <p14:sldId id="501"/>
            <p14:sldId id="293"/>
            <p14:sldId id="294"/>
            <p14:sldId id="295"/>
            <p14:sldId id="296"/>
          </p14:sldIdLst>
        </p14:section>
        <p14:section name="HTML Forms" id="{A1C7C79F-7801-491D-89CC-92D4DCEF50CC}">
          <p14:sldIdLst>
            <p14:sldId id="269"/>
            <p14:sldId id="270"/>
            <p14:sldId id="271"/>
            <p14:sldId id="272"/>
            <p14:sldId id="273"/>
            <p14:sldId id="497"/>
          </p14:sldIdLst>
        </p14:section>
        <p14:section name="URL" id="{B373D0EB-3CBB-461B-8073-783BC0AC227A}">
          <p14:sldIdLst>
            <p14:sldId id="274"/>
            <p14:sldId id="275"/>
            <p14:sldId id="276"/>
            <p14:sldId id="277"/>
            <p14:sldId id="278"/>
            <p14:sldId id="279"/>
            <p14:sldId id="503"/>
          </p14:sldIdLst>
        </p14:section>
        <p14:section name="Routing in Web" id="{0BA924B4-28BC-41DB-9B97-EA2A44D97EB7}">
          <p14:sldIdLst>
            <p14:sldId id="494"/>
            <p14:sldId id="495"/>
            <p14:sldId id="505"/>
            <p14:sldId id="506"/>
          </p14:sldIdLst>
        </p14:section>
        <p14:section name="MIME" id="{5AC54AE9-67D0-4922-BD34-73289A6A3724}">
          <p14:sldIdLst>
            <p14:sldId id="280"/>
            <p14:sldId id="281"/>
            <p14:sldId id="282"/>
            <p14:sldId id="283"/>
            <p14:sldId id="504"/>
          </p14:sldIdLst>
        </p14:section>
        <p14:section name="Developer Tools" id="{FBFBEC88-6FDD-432A-BFAC-D1814F749802}">
          <p14:sldIdLst>
            <p14:sldId id="265"/>
            <p14:sldId id="266"/>
            <p14:sldId id="267"/>
            <p14:sldId id="268"/>
          </p14:sldIdLst>
        </p14:section>
        <p14:section name="TCP Networking" id="{B896CF6F-EBDB-4D54-9933-EF1B83D0B45C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onclusion" id="{922033FE-190F-4105-AE17-5549418B9735}">
          <p14:sldIdLst>
            <p14:sldId id="316"/>
            <p14:sldId id="401"/>
            <p14:sldId id="318"/>
            <p14:sldId id="319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5" autoAdjust="0"/>
    <p:restoredTop sz="95214" autoAdjust="0"/>
  </p:normalViewPr>
  <p:slideViewPr>
    <p:cSldViewPr showGuides="1">
      <p:cViewPr varScale="1">
        <p:scale>
          <a:sx n="61" d="100"/>
          <a:sy n="61" d="100"/>
        </p:scale>
        <p:origin x="96" y="3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6.1.2022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E8B32-A941-436F-87A5-0991E954AC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77617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8A6979B-6FDB-4DC7-A0B6-DBD38DFF82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6117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CBC2CAA-DED4-4CFB-B173-5D7EB31963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1214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3C46F-8170-413E-A605-6A3315DD81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61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F59E809-7C17-473A-8399-5C89B8D677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487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0BFD-DF51-4996-86F9-55D7F62DD8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7571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82E1DFA-C5DE-4A2B-BFC1-771715503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6862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9765A-E124-4D47-9D08-C3255FE090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38372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92A391B-94F9-4021-A183-6C7E5C2554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5270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F1F9FB-69BD-4254-8D15-E732238CEC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023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C995B35-C089-4A52-804D-F45032D3E1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7959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10C41C3-E7B7-4E81-9A76-C4D4CB5E24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7259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3E2827C-E257-4A1E-A171-269FF1A026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72703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B2F10DF-564E-43DC-82A5-290544A97E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65147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029F866-5040-4EB6-B6EF-F68C7FC3F0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49847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9C59617-0AD3-43BE-80AA-3FF2E3A795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7649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7F33D25-B4B1-4219-A205-816BBA67B6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3101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9BE93F97-28E4-49E9-9274-7D6630F1CE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04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2F4B7-B007-4366-B2C6-A5C9E3D521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6756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42C8-33B4-423A-9335-FB0B679B25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478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398311C-D9D4-4136-AE00-F804CBC663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132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3EC797E-D437-4A5E-80E8-1C5C917DA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3039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59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ontactbook.nakov.repl.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tactbook.nakov.repl.co/contacts/creat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est" TargetMode="External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contactbook.nakov.repl.co/contacts/creat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judge.softuni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hyperlink" Target="https://developer.mozilla.org/en-US/docs/Tool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nn-NO/firefox/addon/rested/?src=search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utorialspoint.com/http/http_header_fields.htm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114.png"/><Relationship Id="rId18" Type="http://schemas.openxmlformats.org/officeDocument/2006/relationships/hyperlink" Target="https://taulia.com/company/careers/" TargetMode="External"/><Relationship Id="rId3" Type="http://schemas.openxmlformats.org/officeDocument/2006/relationships/image" Target="../media/image109.jpg"/><Relationship Id="rId21" Type="http://schemas.openxmlformats.org/officeDocument/2006/relationships/image" Target="../media/image118.png"/><Relationship Id="rId7" Type="http://schemas.openxmlformats.org/officeDocument/2006/relationships/image" Target="../media/image111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116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de.draftkings.com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117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112.jpg"/><Relationship Id="rId14" Type="http://schemas.openxmlformats.org/officeDocument/2006/relationships/hyperlink" Target="https://indeavr.com/expertise/software-engineering/enterprise-business-application-integration/" TargetMode="External"/><Relationship Id="rId22" Type="http://schemas.openxmlformats.org/officeDocument/2006/relationships/hyperlink" Target="https://createx.bg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hyperlink" Target="https://virtualracingschool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hyperlink" Target="https://softuni.b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Forms, HTTP Request &amp; HTTP Response</a:t>
            </a:r>
          </a:p>
          <a:p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C5AC1E-A63A-452D-BFF7-0AA778524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1000"/>
            <a:ext cx="3498041" cy="24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8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0609C8E6-1091-4224-BCBA-89AB0805B9C9}"/>
              </a:ext>
            </a:extLst>
          </p:cNvPr>
          <p:cNvSpPr/>
          <p:nvPr/>
        </p:nvSpPr>
        <p:spPr bwMode="auto">
          <a:xfrm>
            <a:off x="4976326" y="1600094"/>
            <a:ext cx="2239347" cy="1844289"/>
          </a:xfrm>
          <a:prstGeom prst="wedgeEllipseCallou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879EB-4D7C-4FE6-93E8-56AEEF9056F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F689277-A115-4330-AFBA-C101DD4E0E1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6822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D8DDECF8-7836-49A1-A533-22C7F14A1FBE}"/>
              </a:ext>
            </a:extLst>
          </p:cNvPr>
          <p:cNvSpPr txBox="1">
            <a:spLocks noChangeArrowheads="1"/>
          </p:cNvSpPr>
          <p:nvPr/>
        </p:nvSpPr>
        <p:spPr>
          <a:xfrm>
            <a:off x="193536" y="1151716"/>
            <a:ext cx="11475819" cy="5568904"/>
          </a:xfr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buClr>
                <a:schemeClr val="tx1"/>
              </a:buClr>
            </a:pPr>
            <a:r>
              <a:rPr lang="en-US" sz="3599" b="1" dirty="0">
                <a:solidFill>
                  <a:schemeClr val="bg1"/>
                </a:solidFill>
              </a:rPr>
              <a:t>HTTP request message </a:t>
            </a:r>
            <a:r>
              <a:rPr lang="en-US" sz="3599" dirty="0"/>
              <a:t>sent by a client consists of:</a:t>
            </a:r>
          </a:p>
          <a:p>
            <a:pPr lvl="1">
              <a:lnSpc>
                <a:spcPct val="95000"/>
              </a:lnSpc>
            </a:pPr>
            <a:r>
              <a:rPr lang="en-US" sz="3399" dirty="0"/>
              <a:t>HTTP </a:t>
            </a:r>
            <a:r>
              <a:rPr lang="en-US" sz="3399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95000"/>
              </a:lnSpc>
            </a:pPr>
            <a:r>
              <a:rPr lang="en-US" sz="2997" dirty="0"/>
              <a:t>Request </a:t>
            </a:r>
            <a:r>
              <a:rPr lang="en-US" sz="2997" b="1" dirty="0">
                <a:solidFill>
                  <a:schemeClr val="bg1"/>
                </a:solidFill>
              </a:rPr>
              <a:t>method</a:t>
            </a:r>
            <a:r>
              <a:rPr lang="en-US" sz="2997" dirty="0"/>
              <a:t> (</a:t>
            </a:r>
            <a:r>
              <a:rPr lang="en-US" sz="2997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sz="2997" dirty="0"/>
              <a:t>/ </a:t>
            </a:r>
            <a:r>
              <a:rPr lang="en-US" sz="2997" dirty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sz="2997" dirty="0"/>
              <a:t>/ </a:t>
            </a:r>
            <a:r>
              <a:rPr lang="en-US" sz="2997" dirty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sz="2997" dirty="0"/>
              <a:t>/ </a:t>
            </a:r>
            <a:r>
              <a:rPr lang="en-US" sz="2997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997" dirty="0"/>
              <a:t>/ </a:t>
            </a:r>
            <a:r>
              <a:rPr lang="en-US" sz="2997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2997" dirty="0"/>
              <a:t>)</a:t>
            </a:r>
          </a:p>
          <a:p>
            <a:pPr lvl="2">
              <a:lnSpc>
                <a:spcPct val="95000"/>
              </a:lnSpc>
            </a:pPr>
            <a:r>
              <a:rPr lang="en-US" sz="2997" dirty="0"/>
              <a:t>Resource </a:t>
            </a:r>
            <a:r>
              <a:rPr lang="en-US" sz="2997" b="1" dirty="0">
                <a:solidFill>
                  <a:schemeClr val="bg1"/>
                </a:solidFill>
              </a:rPr>
              <a:t>URI</a:t>
            </a:r>
            <a:r>
              <a:rPr lang="en-US" sz="2997" dirty="0"/>
              <a:t> (URL)</a:t>
            </a:r>
          </a:p>
          <a:p>
            <a:pPr lvl="2">
              <a:lnSpc>
                <a:spcPct val="95000"/>
              </a:lnSpc>
            </a:pPr>
            <a:r>
              <a:rPr lang="en-US" sz="2997" dirty="0"/>
              <a:t>Protocol </a:t>
            </a:r>
            <a:r>
              <a:rPr lang="en-US" sz="2997" b="1" dirty="0">
                <a:solidFill>
                  <a:schemeClr val="bg1"/>
                </a:solidFill>
              </a:rPr>
              <a:t>version</a:t>
            </a:r>
          </a:p>
          <a:p>
            <a:pPr lvl="1">
              <a:lnSpc>
                <a:spcPct val="95000"/>
              </a:lnSpc>
            </a:pPr>
            <a:r>
              <a:rPr lang="en-US" sz="3399" dirty="0"/>
              <a:t>HTTP </a:t>
            </a:r>
            <a:r>
              <a:rPr lang="en-US" sz="3399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95000"/>
              </a:lnSpc>
            </a:pPr>
            <a:r>
              <a:rPr lang="en-US" sz="2997" dirty="0"/>
              <a:t>Additional parameters</a:t>
            </a:r>
          </a:p>
          <a:p>
            <a:pPr lvl="1">
              <a:lnSpc>
                <a:spcPct val="95000"/>
              </a:lnSpc>
            </a:pPr>
            <a:r>
              <a:rPr lang="en-US" sz="3399" dirty="0"/>
              <a:t>HTTP </a:t>
            </a:r>
            <a:r>
              <a:rPr lang="en-US" sz="3399" b="1" dirty="0">
                <a:solidFill>
                  <a:schemeClr val="bg1"/>
                </a:solidFill>
              </a:rPr>
              <a:t>request body </a:t>
            </a:r>
            <a:endParaRPr lang="en-US" sz="3399" dirty="0"/>
          </a:p>
          <a:p>
            <a:pPr lvl="2">
              <a:lnSpc>
                <a:spcPct val="95000"/>
              </a:lnSpc>
            </a:pPr>
            <a:r>
              <a:rPr lang="en-US" sz="3199" dirty="0"/>
              <a:t>Optional data, e.g. posted form fields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43" y="41224"/>
            <a:ext cx="9575103" cy="1110491"/>
          </a:xfrm>
        </p:spPr>
        <p:txBody>
          <a:bodyPr/>
          <a:lstStyle/>
          <a:p>
            <a:r>
              <a:rPr lang="en-US"/>
              <a:t>HTTP Request Message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C43BC4-B5AE-4FA4-B11E-23C00B60DDE5}"/>
              </a:ext>
            </a:extLst>
          </p:cNvPr>
          <p:cNvSpPr/>
          <p:nvPr/>
        </p:nvSpPr>
        <p:spPr>
          <a:xfrm>
            <a:off x="5434446" y="3077637"/>
            <a:ext cx="1523603" cy="371524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301C1A-11EC-4478-9C01-6976051C5B5B}"/>
              </a:ext>
            </a:extLst>
          </p:cNvPr>
          <p:cNvSpPr/>
          <p:nvPr/>
        </p:nvSpPr>
        <p:spPr>
          <a:xfrm>
            <a:off x="6999949" y="3077637"/>
            <a:ext cx="1904503" cy="371524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EAEA797-76D0-4280-9138-97589977E4D2}"/>
              </a:ext>
            </a:extLst>
          </p:cNvPr>
          <p:cNvSpPr/>
          <p:nvPr/>
        </p:nvSpPr>
        <p:spPr>
          <a:xfrm>
            <a:off x="8940312" y="3077637"/>
            <a:ext cx="2742487" cy="371524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DF9559-84F2-486F-A77C-538C84A8B6E5}"/>
              </a:ext>
            </a:extLst>
          </p:cNvPr>
          <p:cNvSpPr/>
          <p:nvPr/>
        </p:nvSpPr>
        <p:spPr>
          <a:xfrm>
            <a:off x="5428296" y="3510967"/>
            <a:ext cx="1670687" cy="371524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5FEC648-AF68-4733-856A-0C5380272B45}"/>
              </a:ext>
            </a:extLst>
          </p:cNvPr>
          <p:cNvSpPr/>
          <p:nvPr/>
        </p:nvSpPr>
        <p:spPr>
          <a:xfrm>
            <a:off x="5428295" y="4346560"/>
            <a:ext cx="1137426" cy="371524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DB366CB-29C4-41C7-8BF1-B3E9DFA54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872" y="2979119"/>
            <a:ext cx="6462641" cy="1827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9C0FADB7-D513-45F1-A6FB-F09C364BD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1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1213" y="1399035"/>
            <a:ext cx="10915189" cy="22461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799" noProof="1">
                <a:solidFill>
                  <a:schemeClr val="tx1"/>
                </a:solidFill>
                <a:effectLst/>
              </a:rPr>
              <a:t>&lt;form method="get"&gt;</a:t>
            </a:r>
          </a:p>
          <a:p>
            <a:pPr>
              <a:lnSpc>
                <a:spcPct val="100000"/>
              </a:lnSpc>
            </a:pPr>
            <a:r>
              <a:rPr lang="en-US" sz="2799" noProof="1">
                <a:solidFill>
                  <a:schemeClr val="tx1"/>
                </a:solidFill>
                <a:effectLst/>
              </a:rPr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799" noProof="1">
                <a:solidFill>
                  <a:schemeClr val="tx1"/>
                </a:solidFill>
                <a:effectLst/>
              </a:rPr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799" noProof="1">
                <a:solidFill>
                  <a:schemeClr val="tx1"/>
                </a:solidFill>
                <a:effectLst/>
              </a:rPr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799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3F34CD-12EC-4299-B521-FADEFA92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836" y="4203746"/>
            <a:ext cx="3812811" cy="17846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GET /HTTP/1.1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99" b="1" noProof="1">
                <a:latin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599" b="1" i="1" spc="-20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C6BC1701-B8EB-4FC3-AAA4-1967A54D1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418" y="3563965"/>
            <a:ext cx="3106995" cy="522210"/>
          </a:xfrm>
          <a:prstGeom prst="wedgeRoundRectCallout">
            <a:avLst>
              <a:gd name="adj1" fmla="val -55131"/>
              <a:gd name="adj2" fmla="val 1052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request line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57E2DAF-9E91-429F-AC68-238DC57C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668" y="4624095"/>
            <a:ext cx="3580467" cy="555601"/>
          </a:xfrm>
          <a:prstGeom prst="wedgeRoundRectCallout">
            <a:avLst>
              <a:gd name="adj1" fmla="val -56398"/>
              <a:gd name="adj2" fmla="val -12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request headers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4ADB1464-E0F3-429C-9A96-BB9E874A4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910" y="5603519"/>
            <a:ext cx="4281684" cy="584935"/>
          </a:xfrm>
          <a:prstGeom prst="wedgeRoundRectCallout">
            <a:avLst>
              <a:gd name="adj1" fmla="val -54832"/>
              <a:gd name="adj2" fmla="val -173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The request body is empty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00AA7-427F-451A-842D-94F92454C9EC}"/>
              </a:ext>
            </a:extLst>
          </p:cNvPr>
          <p:cNvSpPr/>
          <p:nvPr/>
        </p:nvSpPr>
        <p:spPr>
          <a:xfrm>
            <a:off x="3893583" y="4203746"/>
            <a:ext cx="2776122" cy="487975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5346C7-64A3-49F9-8CC1-F6FD99F8873B}"/>
              </a:ext>
            </a:extLst>
          </p:cNvPr>
          <p:cNvSpPr/>
          <p:nvPr/>
        </p:nvSpPr>
        <p:spPr>
          <a:xfrm>
            <a:off x="3868642" y="4691721"/>
            <a:ext cx="3029603" cy="487975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98E695-3476-413D-BCA6-4F938C731232}"/>
              </a:ext>
            </a:extLst>
          </p:cNvPr>
          <p:cNvSpPr/>
          <p:nvPr/>
        </p:nvSpPr>
        <p:spPr>
          <a:xfrm>
            <a:off x="3868642" y="5500410"/>
            <a:ext cx="3029603" cy="487975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172A7962-3103-4F63-9A15-D8F261DD2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90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F56B5C6-8EF7-41F5-8859-5D836AA9B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6308954" cy="5527326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https://softuni.bg/</a:t>
            </a:r>
            <a:endParaRPr lang="en-US" dirty="0"/>
          </a:p>
          <a:p>
            <a:pPr>
              <a:lnSpc>
                <a:spcPct val="95000"/>
              </a:lnSpc>
            </a:pPr>
            <a:r>
              <a:rPr lang="en-US" b="1" dirty="0"/>
              <a:t>Right-click </a:t>
            </a:r>
            <a:r>
              <a:rPr lang="en-US" dirty="0"/>
              <a:t>on the page and </a:t>
            </a:r>
            <a:r>
              <a:rPr lang="en-US" b="1" dirty="0"/>
              <a:t>click</a:t>
            </a:r>
            <a:r>
              <a:rPr lang="en-US" dirty="0"/>
              <a:t> on </a:t>
            </a:r>
            <a:r>
              <a:rPr lang="en-US" b="1" dirty="0">
                <a:solidFill>
                  <a:schemeClr val="bg1"/>
                </a:solidFill>
              </a:rPr>
              <a:t>[Inspect]</a:t>
            </a:r>
            <a:r>
              <a:rPr lang="en-US" dirty="0"/>
              <a:t> to open </a:t>
            </a:r>
            <a:r>
              <a:rPr lang="en-US" b="1" noProof="1">
                <a:solidFill>
                  <a:schemeClr val="bg1"/>
                </a:solidFill>
              </a:rPr>
              <a:t>DevTools</a:t>
            </a:r>
          </a:p>
          <a:p>
            <a:pPr>
              <a:lnSpc>
                <a:spcPct val="95000"/>
              </a:lnSpc>
            </a:pPr>
            <a:r>
              <a:rPr lang="en-US" dirty="0"/>
              <a:t>Go to the </a:t>
            </a:r>
            <a:r>
              <a:rPr lang="en-US" b="1" dirty="0">
                <a:solidFill>
                  <a:schemeClr val="bg1"/>
                </a:solidFill>
              </a:rPr>
              <a:t>[Network]</a:t>
            </a:r>
            <a:r>
              <a:rPr lang="en-US" dirty="0"/>
              <a:t> tab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CC06610-424C-42D3-AB27-487E18B7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Browser Example</a:t>
            </a:r>
            <a:endParaRPr lang="bg-BG" dirty="0"/>
          </a:p>
        </p:txBody>
      </p:sp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4B326E95-6306-4158-AEBA-E9554D2F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10" y="3602317"/>
            <a:ext cx="3308087" cy="312171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B185CC97-C0B6-4BBD-BE55-D15DED209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" r="909" b="9936"/>
          <a:stretch/>
        </p:blipFill>
        <p:spPr>
          <a:xfrm>
            <a:off x="6500896" y="1275794"/>
            <a:ext cx="5250662" cy="54529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C482F92A-6F22-4F44-B460-F4F1F0DA3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514"/>
          <a:stretch/>
        </p:blipFill>
        <p:spPr>
          <a:xfrm>
            <a:off x="6500896" y="1269563"/>
            <a:ext cx="5284549" cy="54482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8" name="Правоъгълник 27">
            <a:extLst>
              <a:ext uri="{FF2B5EF4-FFF2-40B4-BE49-F238E27FC236}">
                <a16:creationId xmlns:a16="http://schemas.microsoft.com/office/drawing/2014/main" id="{10496790-1F42-406E-9283-47B9BF8FACCD}"/>
              </a:ext>
            </a:extLst>
          </p:cNvPr>
          <p:cNvSpPr/>
          <p:nvPr/>
        </p:nvSpPr>
        <p:spPr bwMode="auto">
          <a:xfrm>
            <a:off x="9021941" y="1196707"/>
            <a:ext cx="786077" cy="387774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1DDFD576-EEB7-4EA4-9B32-CFDC7EB6D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50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F56B5C6-8EF7-41F5-8859-5D836AA9B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384511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Refresh</a:t>
            </a:r>
            <a:r>
              <a:rPr lang="en-US" dirty="0"/>
              <a:t> the page</a:t>
            </a:r>
          </a:p>
          <a:p>
            <a:pPr>
              <a:lnSpc>
                <a:spcPct val="100000"/>
              </a:lnSpc>
            </a:pPr>
            <a:r>
              <a:rPr lang="en-US" dirty="0"/>
              <a:t>Examine the </a:t>
            </a:r>
            <a:r>
              <a:rPr lang="en-US" b="1" dirty="0">
                <a:solidFill>
                  <a:schemeClr val="bg1"/>
                </a:solidFill>
              </a:rPr>
              <a:t>HTTP request headers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Open the </a:t>
            </a:r>
            <a:r>
              <a:rPr lang="en-US" dirty="0">
                <a:hlinkClick r:id="rId2"/>
              </a:rPr>
              <a:t>Contact Book App</a:t>
            </a:r>
            <a:r>
              <a:rPr lang="en-US" dirty="0"/>
              <a:t> and examine its </a:t>
            </a:r>
            <a:r>
              <a:rPr lang="en-US" b="1" dirty="0">
                <a:solidFill>
                  <a:schemeClr val="bg1"/>
                </a:solidFill>
              </a:rPr>
              <a:t>GET requests</a:t>
            </a:r>
            <a:r>
              <a:rPr lang="en-US" dirty="0"/>
              <a:t>, as well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DCC06610-424C-42D3-AB27-487E18B7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 Method – Browser Example</a:t>
            </a:r>
            <a:endParaRPr lang="bg-BG" dirty="0"/>
          </a:p>
        </p:txBody>
      </p:sp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6F76B0E3-FE6E-4A01-B02C-81D44C53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474" y="1179587"/>
            <a:ext cx="7912980" cy="54153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7B2ECD0-56BD-450B-BBFE-873C741A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73" y="1179587"/>
            <a:ext cx="7912980" cy="546889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F4E9897-87BC-49AF-BB4B-00A1AF7E3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75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 Method – Example</a:t>
            </a:r>
            <a:endParaRPr lang="bg-BG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AF722FA-4493-40A0-8C8A-5D7FA338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913" y="3035090"/>
            <a:ext cx="6657453" cy="23077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POST /login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698641-4E03-47D7-8FA4-CCF4AE93B874}"/>
              </a:ext>
            </a:extLst>
          </p:cNvPr>
          <p:cNvSpPr/>
          <p:nvPr/>
        </p:nvSpPr>
        <p:spPr>
          <a:xfrm>
            <a:off x="1882912" y="3031885"/>
            <a:ext cx="4267676" cy="445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1BD39B-944D-4605-BB34-8E3CF4B87F20}"/>
              </a:ext>
            </a:extLst>
          </p:cNvPr>
          <p:cNvSpPr/>
          <p:nvPr/>
        </p:nvSpPr>
        <p:spPr>
          <a:xfrm>
            <a:off x="1882912" y="3473510"/>
            <a:ext cx="4267676" cy="7154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C98D3B-4166-403B-9966-77772B6D6379}"/>
              </a:ext>
            </a:extLst>
          </p:cNvPr>
          <p:cNvSpPr/>
          <p:nvPr/>
        </p:nvSpPr>
        <p:spPr>
          <a:xfrm>
            <a:off x="1882911" y="4504023"/>
            <a:ext cx="6096000" cy="445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F4DD045F-21FB-45C6-92B5-96003656A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067" y="2916615"/>
            <a:ext cx="2971026" cy="555601"/>
          </a:xfrm>
          <a:prstGeom prst="wedgeRoundRectCallout">
            <a:avLst>
              <a:gd name="adj1" fmla="val -65079"/>
              <a:gd name="adj2" fmla="val 175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request line</a:t>
            </a: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6C6F2B34-D328-415E-A8F4-9C89353E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799" y="3717425"/>
            <a:ext cx="3562045" cy="555601"/>
          </a:xfrm>
          <a:prstGeom prst="wedgeRoundRectCallout">
            <a:avLst>
              <a:gd name="adj1" fmla="val -65006"/>
              <a:gd name="adj2" fmla="val -1517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request headers</a:t>
            </a:r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C7D02717-B186-4012-9418-D67F93A33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3162" y="5342812"/>
            <a:ext cx="4026538" cy="920450"/>
          </a:xfrm>
          <a:prstGeom prst="wedgeRoundRectCallout">
            <a:avLst>
              <a:gd name="adj1" fmla="val -43174"/>
              <a:gd name="adj2" fmla="val -822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The request body holds the submitted form data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579C631A-16A3-48AD-BB65-D379794D12C3}"/>
              </a:ext>
            </a:extLst>
          </p:cNvPr>
          <p:cNvSpPr txBox="1">
            <a:spLocks/>
          </p:cNvSpPr>
          <p:nvPr/>
        </p:nvSpPr>
        <p:spPr>
          <a:xfrm>
            <a:off x="191951" y="1151715"/>
            <a:ext cx="11801748" cy="1482340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99" dirty="0"/>
              <a:t>The </a:t>
            </a:r>
            <a:r>
              <a:rPr lang="en-US" sz="3599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599" dirty="0"/>
              <a:t> method transfers data in the HTTP body</a:t>
            </a:r>
          </a:p>
          <a:p>
            <a:pPr>
              <a:buClr>
                <a:schemeClr val="tx1"/>
              </a:buClr>
            </a:pPr>
            <a:r>
              <a:rPr lang="en-US" sz="3599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3599" dirty="0"/>
              <a:t> can send text and binary data e.g. upload files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5375638-5912-4CD4-8480-910A371FA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436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1CC924E-FCD6-45D6-943D-B47CD2B50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4869330" cy="55273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 to the "</a:t>
            </a:r>
            <a:r>
              <a:rPr lang="en-US" dirty="0">
                <a:hlinkClick r:id="rId2"/>
              </a:rPr>
              <a:t>Create Contact</a:t>
            </a:r>
            <a:r>
              <a:rPr lang="en-US" dirty="0"/>
              <a:t>" page in the </a:t>
            </a:r>
            <a:r>
              <a:rPr lang="en-US" b="1" dirty="0"/>
              <a:t>Contact Book App</a:t>
            </a:r>
          </a:p>
          <a:p>
            <a:pPr>
              <a:lnSpc>
                <a:spcPct val="100000"/>
              </a:lnSpc>
            </a:pPr>
            <a:r>
              <a:rPr lang="en-US" dirty="0"/>
              <a:t>Fill in the </a:t>
            </a:r>
            <a:r>
              <a:rPr lang="en-US" b="1" dirty="0">
                <a:solidFill>
                  <a:schemeClr val="bg1"/>
                </a:solidFill>
              </a:rPr>
              <a:t>form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b="1" dirty="0">
                <a:solidFill>
                  <a:schemeClr val="bg1"/>
                </a:solidFill>
              </a:rPr>
              <a:t>Network</a:t>
            </a:r>
            <a:r>
              <a:rPr lang="en-US" dirty="0"/>
              <a:t> tab in </a:t>
            </a:r>
            <a:r>
              <a:rPr lang="en-US" b="1" noProof="1">
                <a:solidFill>
                  <a:schemeClr val="bg1"/>
                </a:solidFill>
              </a:rPr>
              <a:t>DevTools</a:t>
            </a:r>
          </a:p>
          <a:p>
            <a:pPr>
              <a:lnSpc>
                <a:spcPct val="100000"/>
              </a:lnSpc>
            </a:pPr>
            <a:r>
              <a:rPr lang="en-US" dirty="0"/>
              <a:t>Click on the </a:t>
            </a:r>
            <a:r>
              <a:rPr lang="en-US" b="1" dirty="0"/>
              <a:t>[Create] </a:t>
            </a:r>
            <a:r>
              <a:rPr lang="en-US" dirty="0"/>
              <a:t>button to </a:t>
            </a:r>
            <a:r>
              <a:rPr lang="en-US" b="1" dirty="0">
                <a:solidFill>
                  <a:schemeClr val="bg1"/>
                </a:solidFill>
              </a:rPr>
              <a:t>send the form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4AEF78F-E53D-4758-9FAE-51098FA8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 Method – Browser Example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05CA06F-6654-4489-97DF-8C357377B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" b="1"/>
          <a:stretch/>
        </p:blipFill>
        <p:spPr>
          <a:xfrm>
            <a:off x="5961036" y="1196707"/>
            <a:ext cx="5885208" cy="552732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9024F141-4721-4847-BDBB-884647B07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"/>
          <a:stretch/>
        </p:blipFill>
        <p:spPr>
          <a:xfrm>
            <a:off x="5016282" y="1179587"/>
            <a:ext cx="6838219" cy="554765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AB3D34C-47B4-4EAF-A768-536D207704F0}"/>
              </a:ext>
            </a:extLst>
          </p:cNvPr>
          <p:cNvSpPr/>
          <p:nvPr/>
        </p:nvSpPr>
        <p:spPr bwMode="auto">
          <a:xfrm>
            <a:off x="5961035" y="5093568"/>
            <a:ext cx="2834262" cy="567727"/>
          </a:xfrm>
          <a:prstGeom prst="rect">
            <a:avLst/>
          </a:prstGeom>
          <a:noFill/>
          <a:ln w="3810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DF279C4-CEFE-4016-8D16-0B80EE67A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8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1CC924E-FCD6-45D6-943D-B47CD2B50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083676" cy="5527326"/>
          </a:xfrm>
        </p:spPr>
        <p:txBody>
          <a:bodyPr>
            <a:normAutofit/>
          </a:bodyPr>
          <a:lstStyle/>
          <a:p>
            <a:r>
              <a:rPr lang="en-US" dirty="0"/>
              <a:t>Examine the </a:t>
            </a:r>
            <a:r>
              <a:rPr lang="en-US" b="1" dirty="0">
                <a:solidFill>
                  <a:schemeClr val="bg1"/>
                </a:solidFill>
              </a:rPr>
              <a:t>POST request headers 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form data </a:t>
            </a:r>
            <a:r>
              <a:rPr lang="en-US" dirty="0"/>
              <a:t>we sent is </a:t>
            </a:r>
            <a:r>
              <a:rPr lang="en-US" b="1" dirty="0">
                <a:solidFill>
                  <a:schemeClr val="bg1"/>
                </a:solidFill>
              </a:rPr>
              <a:t>part of the HTTP Request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4AEF78F-E53D-4758-9FAE-51098FA8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 Method – Browser Example</a:t>
            </a:r>
            <a:endParaRPr lang="bg-BG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16CF0515-9774-4C34-911D-95A96268D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"/>
          <a:stretch/>
        </p:blipFill>
        <p:spPr>
          <a:xfrm>
            <a:off x="6275953" y="1171437"/>
            <a:ext cx="5083676" cy="555259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ADB02AD2-DA8E-4F6F-94E1-E3B1C1316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7"/>
          <a:stretch/>
        </p:blipFill>
        <p:spPr>
          <a:xfrm>
            <a:off x="663614" y="3707234"/>
            <a:ext cx="5247501" cy="282595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3C355C4-9B9E-43F2-9C6A-B7AE12984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8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Back">
            <a:extLst>
              <a:ext uri="{FF2B5EF4-FFF2-40B4-BE49-F238E27FC236}">
                <a16:creationId xmlns:a16="http://schemas.microsoft.com/office/drawing/2014/main" id="{D65B97C8-92D3-4FB5-AD9A-C28E7F82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162" y="1619250"/>
            <a:ext cx="1971675" cy="19716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FD8080-6C9E-4A4A-9C0C-E14482C2773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B5E43E-21C1-4FB6-954B-E0A8A976251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4450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C5D5C10E-C799-4C55-BEE2-80199438F376}"/>
              </a:ext>
            </a:extLst>
          </p:cNvPr>
          <p:cNvSpPr txBox="1">
            <a:spLocks noChangeArrowheads="1"/>
          </p:cNvSpPr>
          <p:nvPr/>
        </p:nvSpPr>
        <p:spPr>
          <a:xfrm>
            <a:off x="191951" y="1151715"/>
            <a:ext cx="11614168" cy="556890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97" dirty="0"/>
              <a:t>The </a:t>
            </a:r>
            <a:r>
              <a:rPr lang="en-US" sz="3397" b="1" dirty="0">
                <a:solidFill>
                  <a:schemeClr val="bg1"/>
                </a:solidFill>
              </a:rPr>
              <a:t>response message</a:t>
            </a:r>
            <a:r>
              <a:rPr lang="en-US" sz="3397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397" dirty="0"/>
              <a:t>sent by the HTTP server consists of:</a:t>
            </a:r>
          </a:p>
          <a:p>
            <a:pPr lvl="1"/>
            <a:r>
              <a:rPr lang="en-US" sz="3197" dirty="0"/>
              <a:t>HTTP response </a:t>
            </a:r>
            <a:r>
              <a:rPr lang="en-US" sz="3197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sz="2997" dirty="0"/>
              <a:t>Protocol version</a:t>
            </a:r>
          </a:p>
          <a:p>
            <a:pPr lvl="2"/>
            <a:r>
              <a:rPr lang="en-US" sz="2997" dirty="0"/>
              <a:t>Status code</a:t>
            </a:r>
          </a:p>
          <a:p>
            <a:pPr lvl="2"/>
            <a:r>
              <a:rPr lang="en-US" sz="2997" dirty="0"/>
              <a:t>Status text</a:t>
            </a:r>
          </a:p>
          <a:p>
            <a:pPr lvl="1"/>
            <a:r>
              <a:rPr lang="en-US" sz="3197" dirty="0"/>
              <a:t>Response </a:t>
            </a:r>
            <a:r>
              <a:rPr lang="en-US" sz="3197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sz="2997" dirty="0"/>
              <a:t>Provide meta data about the returned resource</a:t>
            </a:r>
          </a:p>
          <a:p>
            <a:pPr lvl="1"/>
            <a:r>
              <a:rPr lang="en-US" sz="3197" dirty="0"/>
              <a:t>Response </a:t>
            </a:r>
            <a:r>
              <a:rPr lang="en-US" sz="3197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sz="2997" dirty="0"/>
              <a:t>The content of the HTTP response (data)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45" y="101617"/>
            <a:ext cx="9503571" cy="882424"/>
          </a:xfrm>
        </p:spPr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27" name="Rectangle: Rounded Corners 16">
            <a:extLst>
              <a:ext uri="{FF2B5EF4-FFF2-40B4-BE49-F238E27FC236}">
                <a16:creationId xmlns:a16="http://schemas.microsoft.com/office/drawing/2014/main" id="{A4C0E9B8-839E-4FD0-96CB-1EE0D59862DF}"/>
              </a:ext>
            </a:extLst>
          </p:cNvPr>
          <p:cNvSpPr/>
          <p:nvPr/>
        </p:nvSpPr>
        <p:spPr>
          <a:xfrm>
            <a:off x="4659085" y="3014277"/>
            <a:ext cx="1585882" cy="371375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13">
            <a:extLst>
              <a:ext uri="{FF2B5EF4-FFF2-40B4-BE49-F238E27FC236}">
                <a16:creationId xmlns:a16="http://schemas.microsoft.com/office/drawing/2014/main" id="{8F495F9B-867B-4630-87A2-CB76F2DAD05B}"/>
              </a:ext>
            </a:extLst>
          </p:cNvPr>
          <p:cNvSpPr/>
          <p:nvPr/>
        </p:nvSpPr>
        <p:spPr>
          <a:xfrm>
            <a:off x="4661568" y="2592716"/>
            <a:ext cx="2244220" cy="380898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14">
            <a:extLst>
              <a:ext uri="{FF2B5EF4-FFF2-40B4-BE49-F238E27FC236}">
                <a16:creationId xmlns:a16="http://schemas.microsoft.com/office/drawing/2014/main" id="{4CA7E8B8-11B5-4EB4-8355-88EEFDB56E14}"/>
              </a:ext>
            </a:extLst>
          </p:cNvPr>
          <p:cNvSpPr/>
          <p:nvPr/>
        </p:nvSpPr>
        <p:spPr>
          <a:xfrm>
            <a:off x="6970051" y="2592713"/>
            <a:ext cx="2199097" cy="380898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: Rounded Corners 15">
            <a:extLst>
              <a:ext uri="{FF2B5EF4-FFF2-40B4-BE49-F238E27FC236}">
                <a16:creationId xmlns:a16="http://schemas.microsoft.com/office/drawing/2014/main" id="{0A431B8F-A868-4658-AF0F-1B6BADD5462A}"/>
              </a:ext>
            </a:extLst>
          </p:cNvPr>
          <p:cNvSpPr/>
          <p:nvPr/>
        </p:nvSpPr>
        <p:spPr>
          <a:xfrm>
            <a:off x="9266716" y="2592710"/>
            <a:ext cx="2142849" cy="380898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: Rounded Corners 17">
            <a:extLst>
              <a:ext uri="{FF2B5EF4-FFF2-40B4-BE49-F238E27FC236}">
                <a16:creationId xmlns:a16="http://schemas.microsoft.com/office/drawing/2014/main" id="{DA65C486-3D07-4C05-A9ED-DCD3AAC54CEC}"/>
              </a:ext>
            </a:extLst>
          </p:cNvPr>
          <p:cNvSpPr/>
          <p:nvPr/>
        </p:nvSpPr>
        <p:spPr>
          <a:xfrm>
            <a:off x="4659084" y="3742586"/>
            <a:ext cx="6842312" cy="371375"/>
          </a:xfrm>
          <a:prstGeom prst="roundRect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468EA607-9411-47FA-8B68-920B54113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473" y="2539372"/>
            <a:ext cx="7072086" cy="1627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99" b="1" i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99" b="1" i="1" noProof="1"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99" b="1" i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99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DC36D55-2D5E-4895-9148-ED134C583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23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HTTP Basics – Web Communication explained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HTTP Request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HTTP Response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HTML Forms – Method &amp; Action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URL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Routing in Web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MIME &amp; Media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Dev Tools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7889459-2642-4376-A643-A975EEACA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52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3464CE9-3C30-4246-89A4-74085DDBCC2B}"/>
              </a:ext>
            </a:extLst>
          </p:cNvPr>
          <p:cNvSpPr txBox="1">
            <a:spLocks noChangeArrowheads="1"/>
          </p:cNvSpPr>
          <p:nvPr/>
        </p:nvSpPr>
        <p:spPr>
          <a:xfrm>
            <a:off x="191951" y="1151715"/>
            <a:ext cx="11801748" cy="5568904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lang="en-US" sz="3397" dirty="0"/>
              <a:t>HTTP response code classes</a:t>
            </a:r>
          </a:p>
          <a:p>
            <a:pPr lvl="1" latinLnBrk="0">
              <a:lnSpc>
                <a:spcPct val="100000"/>
              </a:lnSpc>
              <a:buClr>
                <a:srgbClr val="234465"/>
              </a:buClr>
            </a:pPr>
            <a:r>
              <a:rPr lang="en-US" sz="3197" b="1" dirty="0">
                <a:solidFill>
                  <a:schemeClr val="bg1"/>
                </a:solidFill>
              </a:rPr>
              <a:t>1xx</a:t>
            </a:r>
            <a:r>
              <a:rPr lang="en-US" sz="3197" dirty="0"/>
              <a:t>: informational (e.g.,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100 Continue</a:t>
            </a:r>
            <a:r>
              <a:rPr lang="en-US" sz="3197" dirty="0"/>
              <a:t>")</a:t>
            </a:r>
          </a:p>
          <a:p>
            <a:pPr lvl="1" latinLnBrk="0">
              <a:lnSpc>
                <a:spcPct val="100000"/>
              </a:lnSpc>
              <a:buClr>
                <a:srgbClr val="234465"/>
              </a:buClr>
            </a:pPr>
            <a:r>
              <a:rPr lang="en-US" sz="3197" b="1" dirty="0">
                <a:solidFill>
                  <a:schemeClr val="bg1"/>
                </a:solidFill>
              </a:rPr>
              <a:t>2xx</a:t>
            </a:r>
            <a:r>
              <a:rPr lang="en-US" sz="3197" dirty="0"/>
              <a:t>: successful (e.g.,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200 OK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201 Created</a:t>
            </a:r>
            <a:r>
              <a:rPr lang="en-US" sz="3197" dirty="0"/>
              <a:t>")</a:t>
            </a:r>
          </a:p>
          <a:p>
            <a:pPr lvl="1" latinLnBrk="0">
              <a:lnSpc>
                <a:spcPct val="100000"/>
              </a:lnSpc>
              <a:buClr>
                <a:srgbClr val="234465"/>
              </a:buClr>
            </a:pPr>
            <a:r>
              <a:rPr lang="en-US" sz="3197" b="1" dirty="0">
                <a:solidFill>
                  <a:schemeClr val="bg1"/>
                </a:solidFill>
              </a:rPr>
              <a:t>3xx</a:t>
            </a:r>
            <a:r>
              <a:rPr lang="en-US" sz="3197" dirty="0"/>
              <a:t>: redirection (e.g.,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304 Not Modified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302 Found</a:t>
            </a:r>
            <a:r>
              <a:rPr lang="en-US" sz="3197" dirty="0"/>
              <a:t>")</a:t>
            </a:r>
          </a:p>
          <a:p>
            <a:pPr lvl="1" latinLnBrk="0">
              <a:lnSpc>
                <a:spcPct val="100000"/>
              </a:lnSpc>
              <a:buClr>
                <a:srgbClr val="234465"/>
              </a:buClr>
            </a:pPr>
            <a:r>
              <a:rPr lang="en-US" sz="3197" b="1" dirty="0">
                <a:solidFill>
                  <a:schemeClr val="bg1"/>
                </a:solidFill>
              </a:rPr>
              <a:t>4xx</a:t>
            </a:r>
            <a:r>
              <a:rPr lang="en-US" sz="3197" dirty="0"/>
              <a:t>: client error (e.g.,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400 Bad Request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404 Not Found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</a:rPr>
              <a:t>401 Unauthorized</a:t>
            </a:r>
            <a:r>
              <a:rPr lang="en-US" sz="3197" dirty="0"/>
              <a:t>",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409 Conflict</a:t>
            </a:r>
            <a:r>
              <a:rPr lang="en-US" sz="3197" dirty="0"/>
              <a:t>")</a:t>
            </a:r>
          </a:p>
          <a:p>
            <a:pPr lvl="1" latinLnBrk="0">
              <a:lnSpc>
                <a:spcPct val="100000"/>
              </a:lnSpc>
              <a:buClr>
                <a:srgbClr val="234465"/>
              </a:buClr>
            </a:pPr>
            <a:r>
              <a:rPr lang="en-US" sz="3197" b="1" dirty="0">
                <a:solidFill>
                  <a:schemeClr val="bg1"/>
                </a:solidFill>
              </a:rPr>
              <a:t>5xx</a:t>
            </a:r>
            <a:r>
              <a:rPr lang="en-US" sz="3197" dirty="0"/>
              <a:t>: server error (e.g., 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500 Internal Server Error</a:t>
            </a:r>
            <a:r>
              <a:rPr lang="en-US" sz="3197" dirty="0"/>
              <a:t>",</a:t>
            </a:r>
            <a:br>
              <a:rPr lang="en-US" sz="3197" dirty="0"/>
            </a:br>
            <a:r>
              <a:rPr lang="en-US" sz="3197" dirty="0"/>
              <a:t>"</a:t>
            </a:r>
            <a:r>
              <a:rPr lang="en-US" sz="3197" b="1" dirty="0">
                <a:solidFill>
                  <a:schemeClr val="bg1"/>
                </a:solidFill>
                <a:latin typeface="Consolas" panose="020B0609020204030204" pitchFamily="49" charset="0"/>
              </a:rPr>
              <a:t>503 Service Unavailable</a:t>
            </a:r>
            <a:r>
              <a:rPr lang="en-US" sz="3197" dirty="0"/>
              <a:t>")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39139D6-831F-48B5-832C-2499F7780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95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3538" y="1099253"/>
            <a:ext cx="11801748" cy="5568904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b="1" dirty="0">
                <a:solidFill>
                  <a:schemeClr val="bg1"/>
                </a:solidFill>
              </a:rPr>
              <a:t>HTTP response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9076" y="1829217"/>
            <a:ext cx="7203788" cy="4646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5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99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2315" y="1625393"/>
            <a:ext cx="4227018" cy="633913"/>
          </a:xfrm>
          <a:prstGeom prst="wedgeRoundRectCallout">
            <a:avLst>
              <a:gd name="adj1" fmla="val -67127"/>
              <a:gd name="adj2" fmla="val 2760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555155" y="3503304"/>
            <a:ext cx="2646957" cy="1040644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response 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00505" y="5239624"/>
            <a:ext cx="2666305" cy="1036566"/>
          </a:xfrm>
          <a:prstGeom prst="wedgeRoundRectCallout">
            <a:avLst>
              <a:gd name="adj1" fmla="val -78452"/>
              <a:gd name="adj2" fmla="val 89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response body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A3B392-1E74-4B3A-A92F-75E78F2C5E63}"/>
              </a:ext>
            </a:extLst>
          </p:cNvPr>
          <p:cNvSpPr/>
          <p:nvPr/>
        </p:nvSpPr>
        <p:spPr>
          <a:xfrm>
            <a:off x="949078" y="1829218"/>
            <a:ext cx="2937699" cy="457081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DFC9A8-1820-4634-9DBD-AB436A7EF61F}"/>
              </a:ext>
            </a:extLst>
          </p:cNvPr>
          <p:cNvSpPr/>
          <p:nvPr/>
        </p:nvSpPr>
        <p:spPr>
          <a:xfrm>
            <a:off x="949078" y="2287162"/>
            <a:ext cx="7051427" cy="2103160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AB40AA-E746-4B91-9B78-78034EE394E8}"/>
              </a:ext>
            </a:extLst>
          </p:cNvPr>
          <p:cNvSpPr/>
          <p:nvPr/>
        </p:nvSpPr>
        <p:spPr>
          <a:xfrm>
            <a:off x="947038" y="4753948"/>
            <a:ext cx="6291666" cy="1646079"/>
          </a:xfrm>
          <a:prstGeom prst="roundRect">
            <a:avLst>
              <a:gd name="adj" fmla="val 8562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583620B5-7BC1-4B53-B1F0-3B8360B74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  <p:bldP spid="10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5126" y="1014938"/>
            <a:ext cx="11801748" cy="5568904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45" y="101617"/>
            <a:ext cx="9503571" cy="882424"/>
          </a:xfrm>
        </p:spPr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534851" y="1676856"/>
            <a:ext cx="11034901" cy="48308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&lt;HTML&gt;&lt;HEAD&gt;&lt;TITLE&gt;404 Not Found&lt;/TITLE&gt;&lt;/HEAD&gt;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The requested URL /img/logo.gif was not found on this server.&lt;P&gt; 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376189" y="1534005"/>
            <a:ext cx="4048945" cy="638787"/>
          </a:xfrm>
          <a:prstGeom prst="wedgeRoundRectCallout">
            <a:avLst>
              <a:gd name="adj1" fmla="val -70311"/>
              <a:gd name="adj2" fmla="val -571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response status line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4FA1B1-6FFC-4920-B4F5-413ECAD35D56}"/>
              </a:ext>
            </a:extLst>
          </p:cNvPr>
          <p:cNvSpPr/>
          <p:nvPr/>
        </p:nvSpPr>
        <p:spPr>
          <a:xfrm>
            <a:off x="534849" y="1676857"/>
            <a:ext cx="3961368" cy="497552"/>
          </a:xfrm>
          <a:prstGeom prst="round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490E73-7885-4BDB-BAA3-955A49F73A75}"/>
              </a:ext>
            </a:extLst>
          </p:cNvPr>
          <p:cNvSpPr/>
          <p:nvPr/>
        </p:nvSpPr>
        <p:spPr>
          <a:xfrm>
            <a:off x="534849" y="2219106"/>
            <a:ext cx="6385977" cy="1514615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D07CD6-8C72-4364-8E39-E96D731B72A4}"/>
              </a:ext>
            </a:extLst>
          </p:cNvPr>
          <p:cNvSpPr/>
          <p:nvPr/>
        </p:nvSpPr>
        <p:spPr>
          <a:xfrm>
            <a:off x="473929" y="4099116"/>
            <a:ext cx="11031726" cy="2329808"/>
          </a:xfrm>
          <a:prstGeom prst="roundRect">
            <a:avLst>
              <a:gd name="adj" fmla="val 11637"/>
            </a:avLst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50309" y="4097498"/>
            <a:ext cx="2540378" cy="1007805"/>
          </a:xfrm>
          <a:prstGeom prst="wedgeRoundRectCallout">
            <a:avLst>
              <a:gd name="adj1" fmla="val -74653"/>
              <a:gd name="adj2" fmla="val 6879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The HTTP </a:t>
            </a:r>
          </a:p>
          <a:p>
            <a:pPr algn="ctr"/>
            <a:r>
              <a:rPr lang="en-US" sz="2799" b="1" noProof="1">
                <a:solidFill>
                  <a:schemeClr val="bg2"/>
                </a:solidFill>
              </a:rPr>
              <a:t>response body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670591" y="2677610"/>
            <a:ext cx="3835065" cy="650135"/>
          </a:xfrm>
          <a:prstGeom prst="wedgeRoundRectCallout">
            <a:avLst>
              <a:gd name="adj1" fmla="val -69067"/>
              <a:gd name="adj2" fmla="val 155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HTTP response headers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BEF07133-DB93-4342-A721-DF3A7FC99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7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D1BEBAD-BD79-4914-A07F-C6C897858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4914318" cy="5527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Visit the </a:t>
            </a:r>
            <a:r>
              <a:rPr lang="en-US" dirty="0">
                <a:hlinkClick r:id="rId2"/>
              </a:rPr>
              <a:t>SoftUni</a:t>
            </a:r>
            <a:r>
              <a:rPr lang="en-US" dirty="0"/>
              <a:t> site</a:t>
            </a:r>
          </a:p>
          <a:p>
            <a:pPr>
              <a:lnSpc>
                <a:spcPct val="100000"/>
              </a:lnSpc>
            </a:pPr>
            <a:r>
              <a:rPr lang="en-US" dirty="0"/>
              <a:t>Examine the "</a:t>
            </a:r>
            <a:r>
              <a:rPr lang="en-US" b="1" dirty="0">
                <a:solidFill>
                  <a:schemeClr val="bg1"/>
                </a:solidFill>
              </a:rPr>
              <a:t>OK</a:t>
            </a:r>
            <a:r>
              <a:rPr lang="en-US" dirty="0"/>
              <a:t>" response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an </a:t>
            </a:r>
            <a:r>
              <a:rPr lang="en-US" b="1" dirty="0"/>
              <a:t>invalid URL </a:t>
            </a:r>
            <a:r>
              <a:rPr lang="en-US" dirty="0">
                <a:hlinkClick r:id="rId3"/>
              </a:rPr>
              <a:t>https://softuni.bg/test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Examine the "</a:t>
            </a:r>
            <a:r>
              <a:rPr lang="en-US" b="1" dirty="0">
                <a:solidFill>
                  <a:schemeClr val="bg1"/>
                </a:solidFill>
              </a:rPr>
              <a:t>Not Found</a:t>
            </a:r>
            <a:r>
              <a:rPr lang="en-US" dirty="0"/>
              <a:t>" response</a:t>
            </a:r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7C07432-7D0E-490F-A979-99DE96AA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Browser Example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4C576AE-0974-457C-BF29-EB59D977B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40" y="1359540"/>
            <a:ext cx="7284291" cy="478593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8E026D87-0CA2-453F-B1CA-A62FA5BA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12" y="1371770"/>
            <a:ext cx="7382793" cy="478593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D97780A-5195-4122-BF86-C1AABD1E3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0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777BF1-2046-40D5-8BFB-359596C3EF2E}"/>
              </a:ext>
            </a:extLst>
          </p:cNvPr>
          <p:cNvSpPr txBox="1">
            <a:spLocks/>
          </p:cNvSpPr>
          <p:nvPr/>
        </p:nvSpPr>
        <p:spPr>
          <a:xfrm>
            <a:off x="190412" y="1151121"/>
            <a:ext cx="11930031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 requesting </a:t>
            </a:r>
            <a:r>
              <a:rPr lang="en-US" dirty="0"/>
              <a:t>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301 Moved Permanently</a:t>
            </a:r>
            <a:r>
              <a:rPr lang="en-US" dirty="0"/>
              <a:t>) tells the browser to request another URL: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4B8C2E2-4D84-4161-92E1-E0A531B7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A5F3F77-4229-4889-B0BD-1D0F8D098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7448CD6-93D1-413E-A8FD-60F672D67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8B8296-AF7A-473D-B9B9-770921E20E7D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A7BC61F-00F0-47F7-88BC-D49068893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49" y="3453363"/>
            <a:ext cx="10773992" cy="4285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9495147-A68E-410F-9186-76671CA9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 attachment; filename="Report-April-2016.pdf"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ACF24299-6082-4FB0-9DB3-51F918CF4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300" y="2175426"/>
            <a:ext cx="4890624" cy="1029473"/>
          </a:xfrm>
          <a:prstGeom prst="wedgeRoundRectCallout">
            <a:avLst>
              <a:gd name="adj1" fmla="val -63103"/>
              <a:gd name="adj2" fmla="val 5811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8ABA737F-F60C-4C24-911E-B7F34F0E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2" y="5257800"/>
            <a:ext cx="5562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bg1">
                  <a:lumMod val="60000"/>
                  <a:lumOff val="40000"/>
                </a:schemeClr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E60478F-7EC2-4804-9381-91EC66362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67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/>
          <p:cNvSpPr/>
          <p:nvPr/>
        </p:nvSpPr>
        <p:spPr>
          <a:xfrm>
            <a:off x="5874642" y="3360806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17402" y="1580032"/>
            <a:ext cx="969065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Content-Disposition: inline</a:t>
            </a:r>
            <a:r>
              <a:rPr lang="bg-BG" noProof="1">
                <a:solidFill>
                  <a:schemeClr val="tx1"/>
                </a:solidFill>
                <a:effectLst/>
              </a:rPr>
              <a:t> </a:t>
            </a:r>
            <a:r>
              <a:rPr lang="en-US" noProof="1">
                <a:solidFill>
                  <a:schemeClr val="tx1"/>
                </a:solidFill>
                <a:effectLst/>
              </a:rPr>
              <a:t>filename=example.txt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0AB32-DCAF-4DB5-9684-EC2B31EA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91" y="4223725"/>
            <a:ext cx="6611273" cy="1676634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963B8254-45B8-442F-93F0-AD0BF484B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4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Content-Disposition – Example</a:t>
            </a:r>
            <a:endParaRPr lang="bg-BG" dirty="0"/>
          </a:p>
        </p:txBody>
      </p:sp>
      <p:pic>
        <p:nvPicPr>
          <p:cNvPr id="4100" name="Picture 4" descr="https://puu.sh/txSO8/1fca5a64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37" y="4054719"/>
            <a:ext cx="4623582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5874643" y="3429000"/>
            <a:ext cx="376170" cy="457200"/>
          </a:xfrm>
          <a:prstGeom prst="downArrow">
            <a:avLst>
              <a:gd name="adj1" fmla="val 50000"/>
              <a:gd name="adj2" fmla="val 381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94160" y="1791154"/>
            <a:ext cx="10603683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Content-Type: text/plain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Content-Length: 19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1"/>
                </a:solidFill>
                <a:effectLst/>
              </a:rPr>
              <a:t>Content-Disposition: attachment;</a:t>
            </a:r>
            <a:r>
              <a:rPr lang="bg-BG" noProof="1">
                <a:solidFill>
                  <a:schemeClr val="tx1"/>
                </a:solidFill>
                <a:effectLst/>
              </a:rPr>
              <a:t> </a:t>
            </a:r>
            <a:r>
              <a:rPr lang="en-US" noProof="1">
                <a:solidFill>
                  <a:schemeClr val="tx1"/>
                </a:solidFill>
                <a:effectLst/>
              </a:rPr>
              <a:t>filename=example.txt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51F62AE5-6ACD-40C0-B76F-663DB7DD6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90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hecklist">
            <a:extLst>
              <a:ext uri="{FF2B5EF4-FFF2-40B4-BE49-F238E27FC236}">
                <a16:creationId xmlns:a16="http://schemas.microsoft.com/office/drawing/2014/main" id="{628DC9CD-F885-4EDB-955D-CCA000FE7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6604" y="1314061"/>
            <a:ext cx="2618792" cy="26187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821171-3974-4103-8916-1595B4ECACF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0864151-C016-4938-87E2-82E5C2DB6F60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6312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Down 13"/>
          <p:cNvSpPr/>
          <p:nvPr/>
        </p:nvSpPr>
        <p:spPr>
          <a:xfrm rot="16200000">
            <a:off x="5140282" y="4842776"/>
            <a:ext cx="425019" cy="5558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799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7424" y="2197105"/>
            <a:ext cx="9293977" cy="12461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499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499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E9D7A5-D259-40C8-BCFC-2E90E14E2A55}"/>
              </a:ext>
            </a:extLst>
          </p:cNvPr>
          <p:cNvGrpSpPr/>
          <p:nvPr/>
        </p:nvGrpSpPr>
        <p:grpSpPr>
          <a:xfrm>
            <a:off x="611030" y="4266983"/>
            <a:ext cx="4318463" cy="1707410"/>
            <a:chOff x="1598612" y="4126030"/>
            <a:chExt cx="2907856" cy="11496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C8B677-8715-4544-A88E-BB20DFDE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8612" y="4126030"/>
              <a:ext cx="2438400" cy="1149692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3EC01A-15EA-4BDF-BD87-14F4F66A2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37012" y="4126030"/>
              <a:ext cx="469456" cy="1149692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C1EC71-7B13-4C10-999F-77796D3E0C79}"/>
              </a:ext>
            </a:extLst>
          </p:cNvPr>
          <p:cNvGrpSpPr/>
          <p:nvPr/>
        </p:nvGrpSpPr>
        <p:grpSpPr>
          <a:xfrm>
            <a:off x="5798923" y="4266983"/>
            <a:ext cx="5934408" cy="1715833"/>
            <a:chOff x="1" y="1142997"/>
            <a:chExt cx="4602203" cy="13306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7F3620-B6BB-4337-B53D-516F0B9A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143000"/>
              <a:ext cx="4037012" cy="133064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0C2FC6-FB19-48CD-AD27-E3FF1FBD3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215"/>
            <a:stretch/>
          </p:blipFill>
          <p:spPr>
            <a:xfrm>
              <a:off x="4002219" y="1142997"/>
              <a:ext cx="599985" cy="133064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AFFAB-7BF2-42B3-916D-547836EDAE67}"/>
              </a:ext>
            </a:extLst>
          </p:cNvPr>
          <p:cNvSpPr/>
          <p:nvPr/>
        </p:nvSpPr>
        <p:spPr>
          <a:xfrm>
            <a:off x="3780123" y="2239352"/>
            <a:ext cx="1988328" cy="404994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030C36B4-8130-4278-9CDA-FA315D0E0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265" y="1265685"/>
            <a:ext cx="3000302" cy="1127445"/>
          </a:xfrm>
          <a:prstGeom prst="wedgeRoundRectCallout">
            <a:avLst>
              <a:gd name="adj1" fmla="val -114938"/>
              <a:gd name="adj2" fmla="val 4345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Relative </a:t>
            </a:r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URL</a:t>
            </a:r>
            <a:r>
              <a:rPr lang="en-US" sz="2799" b="1" noProof="1">
                <a:solidFill>
                  <a:schemeClr val="bg2"/>
                </a:solidFill>
              </a:rPr>
              <a:t> to the current file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B531E70-236A-4A6F-8468-361FF0A8D3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120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92839F-3D82-4D7D-891D-00F07D26F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9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59A8-85A6-4EEC-8869-E6AA017E6182}"/>
              </a:ext>
            </a:extLst>
          </p:cNvPr>
          <p:cNvGrpSpPr/>
          <p:nvPr/>
        </p:nvGrpSpPr>
        <p:grpSpPr>
          <a:xfrm>
            <a:off x="6965904" y="4391654"/>
            <a:ext cx="4719786" cy="2212371"/>
            <a:chOff x="1" y="152399"/>
            <a:chExt cx="3213714" cy="15064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427921-8ACF-4838-8ADF-69DA76C47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399"/>
              <a:ext cx="2665412" cy="1506409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557C79-C6BB-4B55-8286-CD46BCC8B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5413" y="152399"/>
              <a:ext cx="548302" cy="1506409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sp>
        <p:nvSpPr>
          <p:cNvPr id="19" name="Content Placeholder 2"/>
          <p:cNvSpPr>
            <a:spLocks noGrp="1"/>
          </p:cNvSpPr>
          <p:nvPr>
            <p:ph idx="4294967295"/>
          </p:nvPr>
        </p:nvSpPr>
        <p:spPr>
          <a:xfrm>
            <a:off x="193538" y="1151716"/>
            <a:ext cx="11801748" cy="5568904"/>
          </a:xfrm>
        </p:spPr>
        <p:txBody>
          <a:bodyPr/>
          <a:lstStyle/>
          <a:p>
            <a:r>
              <a:rPr lang="en-US" dirty="0"/>
              <a:t>Specifies the </a:t>
            </a:r>
            <a:r>
              <a:rPr lang="en-US" b="1" dirty="0">
                <a:solidFill>
                  <a:schemeClr val="bg1"/>
                </a:solidFill>
              </a:rPr>
              <a:t>HTTP method </a:t>
            </a:r>
            <a:r>
              <a:rPr lang="en-US" dirty="0"/>
              <a:t>to use when sending form</a:t>
            </a:r>
            <a:r>
              <a:rPr lang="bg-BG" dirty="0"/>
              <a:t> </a:t>
            </a:r>
            <a:r>
              <a:rPr lang="en-US" dirty="0"/>
              <a:t>data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(1)</a:t>
            </a:r>
            <a:endParaRPr lang="bg-BG" dirty="0"/>
          </a:p>
        </p:txBody>
      </p:sp>
      <p:sp>
        <p:nvSpPr>
          <p:cNvPr id="15" name="Arrow: Down 14"/>
          <p:cNvSpPr/>
          <p:nvPr/>
        </p:nvSpPr>
        <p:spPr>
          <a:xfrm rot="16200000">
            <a:off x="6109092" y="4959684"/>
            <a:ext cx="425019" cy="10724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799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534849" y="2018759"/>
            <a:ext cx="7160936" cy="20154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499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499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499" noProof="1">
                <a:solidFill>
                  <a:schemeClr val="tx1"/>
                </a:solidFill>
                <a:effectLst/>
              </a:rPr>
            </a:br>
            <a:r>
              <a:rPr lang="en-US" sz="2499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499" noProof="1">
                <a:solidFill>
                  <a:schemeClr val="tx1"/>
                </a:solidFill>
                <a:effectLst/>
              </a:rPr>
            </a:br>
            <a:r>
              <a:rPr lang="en-US" sz="2499" noProof="1">
                <a:solidFill>
                  <a:schemeClr val="tx1"/>
                </a:solidFill>
                <a:effectLst/>
              </a:rPr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8705321" y="2574224"/>
            <a:ext cx="2890101" cy="999635"/>
          </a:xfrm>
          <a:prstGeom prst="wedgeRoundRectCallout">
            <a:avLst>
              <a:gd name="adj1" fmla="val 14000"/>
              <a:gd name="adj2" fmla="val 1616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The </a:t>
            </a:r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form data </a:t>
            </a:r>
            <a:r>
              <a:rPr lang="en-US" sz="2799" b="1" noProof="1">
                <a:solidFill>
                  <a:schemeClr val="bg2"/>
                </a:solidFill>
              </a:rPr>
              <a:t>is in the URL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F6D5E-F670-44F8-987C-A459DCE3CC92}"/>
              </a:ext>
            </a:extLst>
          </p:cNvPr>
          <p:cNvGrpSpPr/>
          <p:nvPr/>
        </p:nvGrpSpPr>
        <p:grpSpPr>
          <a:xfrm>
            <a:off x="1690568" y="4390704"/>
            <a:ext cx="3839930" cy="2213323"/>
            <a:chOff x="1" y="152397"/>
            <a:chExt cx="2788133" cy="1607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D2B1BD-5C8F-4130-B592-CB1D15D9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152400"/>
              <a:ext cx="2436812" cy="1607068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4829E4-7499-4A5A-80DE-ED3F897CB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6813" y="152397"/>
              <a:ext cx="351321" cy="1607068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sp>
        <p:nvSpPr>
          <p:cNvPr id="10" name="Arrow: Bent 9">
            <a:extLst>
              <a:ext uri="{FF2B5EF4-FFF2-40B4-BE49-F238E27FC236}">
                <a16:creationId xmlns:a16="http://schemas.microsoft.com/office/drawing/2014/main" id="{54038100-760B-4C4F-9481-FF9820A4F04F}"/>
              </a:ext>
            </a:extLst>
          </p:cNvPr>
          <p:cNvSpPr/>
          <p:nvPr/>
        </p:nvSpPr>
        <p:spPr>
          <a:xfrm rot="10800000" flipH="1">
            <a:off x="763389" y="4203498"/>
            <a:ext cx="789140" cy="1504896"/>
          </a:xfrm>
          <a:prstGeom prst="bentArrow">
            <a:avLst>
              <a:gd name="adj1" fmla="val 24488"/>
              <a:gd name="adj2" fmla="val 25000"/>
              <a:gd name="adj3" fmla="val 25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20CD74-07BB-46E6-AE77-F54BDBB489B5}"/>
              </a:ext>
            </a:extLst>
          </p:cNvPr>
          <p:cNvSpPr/>
          <p:nvPr/>
        </p:nvSpPr>
        <p:spPr>
          <a:xfrm>
            <a:off x="9539344" y="5103061"/>
            <a:ext cx="1218883" cy="347767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42189A36-78B0-4E77-BE26-20FE2F299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3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3438573" y="3743919"/>
            <a:ext cx="8278538" cy="230772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99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399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399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399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399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399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82331" y="1980456"/>
            <a:ext cx="371656" cy="3923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799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1942" y="3829160"/>
            <a:ext cx="2666305" cy="1056114"/>
          </a:xfrm>
          <a:prstGeom prst="wedgeRoundRectCallout">
            <a:avLst>
              <a:gd name="adj1" fmla="val 70295"/>
              <a:gd name="adj2" fmla="val 79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Headers</a:t>
            </a:r>
            <a:r>
              <a:rPr lang="en-US" sz="2799" b="1" noProof="1">
                <a:solidFill>
                  <a:schemeClr val="bg2"/>
                </a:solidFill>
              </a:rPr>
              <a:t> will be explained later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61037" y="5422699"/>
            <a:ext cx="5756077" cy="941216"/>
          </a:xfrm>
          <a:prstGeom prst="wedgeRoundRectCallout">
            <a:avLst>
              <a:gd name="adj1" fmla="val -59734"/>
              <a:gd name="adj2" fmla="val -88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HTTP request body </a:t>
            </a:r>
            <a:r>
              <a:rPr lang="en-US" sz="2799" b="1" noProof="1">
                <a:solidFill>
                  <a:schemeClr val="bg2"/>
                </a:solidFill>
              </a:rPr>
              <a:t>holds the request form data and the response data  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9981189" y="3159070"/>
            <a:ext cx="380901" cy="4848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799">
              <a:solidFill>
                <a:schemeClr val="bg2"/>
              </a:soli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74892" y="1143596"/>
            <a:ext cx="7160936" cy="20154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499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499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499" noProof="1">
                <a:solidFill>
                  <a:schemeClr val="tx1"/>
                </a:solidFill>
                <a:effectLst/>
              </a:rPr>
            </a:br>
            <a:r>
              <a:rPr lang="en-US" sz="2499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499" noProof="1">
                <a:solidFill>
                  <a:schemeClr val="tx1"/>
                </a:solidFill>
                <a:effectLst/>
              </a:rPr>
            </a:br>
            <a:r>
              <a:rPr lang="en-US" sz="2499" noProof="1">
                <a:solidFill>
                  <a:schemeClr val="tx1"/>
                </a:solidFill>
                <a:effectLst/>
              </a:rPr>
              <a:t>  &lt;br /&gt;&lt;br 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F6743-E1F8-4C94-8CA6-41E80A8DCFB1}"/>
              </a:ext>
            </a:extLst>
          </p:cNvPr>
          <p:cNvGrpSpPr/>
          <p:nvPr/>
        </p:nvGrpSpPr>
        <p:grpSpPr>
          <a:xfrm>
            <a:off x="8247667" y="1212034"/>
            <a:ext cx="3469444" cy="1878536"/>
            <a:chOff x="8544245" y="1322189"/>
            <a:chExt cx="3187379" cy="17258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152CD-9A7D-43BE-BB1A-A95AA88FB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44245" y="1322192"/>
              <a:ext cx="2785751" cy="1725808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D92EFE-3EB1-454B-BF3A-7DF9DBE07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329996" y="1322189"/>
              <a:ext cx="401628" cy="1725811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B50946-769F-4EDE-8C43-F13446EF2A87}"/>
              </a:ext>
            </a:extLst>
          </p:cNvPr>
          <p:cNvSpPr/>
          <p:nvPr/>
        </p:nvSpPr>
        <p:spPr>
          <a:xfrm>
            <a:off x="3438576" y="5554123"/>
            <a:ext cx="1895625" cy="497518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6FCCB19-FA8F-41EC-B88E-82C2FE72DA46}"/>
              </a:ext>
            </a:extLst>
          </p:cNvPr>
          <p:cNvSpPr/>
          <p:nvPr/>
        </p:nvSpPr>
        <p:spPr>
          <a:xfrm>
            <a:off x="3436987" y="3769395"/>
            <a:ext cx="8280125" cy="1495411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9EC5750-BC09-4C29-A216-F135CC995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41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10" grpId="0" animBg="1"/>
      <p:bldP spid="12" grpId="0" animBg="1"/>
      <p:bldP spid="19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5256" y="1413590"/>
            <a:ext cx="11261491" cy="20154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&lt;form method="post"&gt;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499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5256" y="3842469"/>
            <a:ext cx="11261491" cy="240003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99" noProof="1">
                <a:solidFill>
                  <a:schemeClr val="tx1"/>
                </a:solidFill>
                <a:effectLst/>
              </a:rPr>
              <a:t>POST http://localhost/cgi-bin/index.cgi HTTP/1.1</a:t>
            </a:r>
          </a:p>
          <a:p>
            <a:r>
              <a:rPr lang="en-US" sz="2499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499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499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499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499" noProof="1">
              <a:solidFill>
                <a:schemeClr val="tx1"/>
              </a:solidFill>
              <a:effectLst/>
            </a:endParaRPr>
          </a:p>
          <a:p>
            <a:r>
              <a:rPr lang="en-US" sz="2499" noProof="1">
                <a:solidFill>
                  <a:schemeClr val="bg1"/>
                </a:solidFill>
                <a:effectLst/>
              </a:rPr>
              <a:t>name=Maria+Smith</a:t>
            </a:r>
            <a:r>
              <a:rPr lang="en-US" sz="2499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499" noProof="1">
                <a:solidFill>
                  <a:schemeClr val="bg1"/>
                </a:solidFill>
                <a:effectLst/>
              </a:rPr>
              <a:t>age=19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5837" y="5138555"/>
            <a:ext cx="2666305" cy="998262"/>
          </a:xfrm>
          <a:prstGeom prst="wedgeRoundRectCallout">
            <a:avLst>
              <a:gd name="adj1" fmla="val -60128"/>
              <a:gd name="adj2" fmla="val -521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File uploads </a:t>
            </a:r>
            <a:r>
              <a:rPr lang="en-US" sz="2799" b="1" noProof="1">
                <a:solidFill>
                  <a:schemeClr val="bg2"/>
                </a:solidFill>
              </a:rPr>
              <a:t>are not supported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83F0A3-BBA3-48EA-ACDE-A14F1039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919" y="1413590"/>
            <a:ext cx="3154105" cy="2015411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Arrow: Down 11">
            <a:extLst>
              <a:ext uri="{FF2B5EF4-FFF2-40B4-BE49-F238E27FC236}">
                <a16:creationId xmlns:a16="http://schemas.microsoft.com/office/drawing/2014/main" id="{1D18F3F1-828F-4449-90F9-ED1695F28F8B}"/>
              </a:ext>
            </a:extLst>
          </p:cNvPr>
          <p:cNvSpPr/>
          <p:nvPr/>
        </p:nvSpPr>
        <p:spPr>
          <a:xfrm>
            <a:off x="5376188" y="3259094"/>
            <a:ext cx="380901" cy="4848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799">
              <a:solidFill>
                <a:schemeClr val="bg2"/>
              </a:solidFill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FFE689A7-F8AF-4F8D-B63C-C7DDF30AE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252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0CF7F336-BA81-41DB-BEBE-A37B529B47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46" y="1179586"/>
            <a:ext cx="11998473" cy="552732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399" b="1" dirty="0"/>
              <a:t>Submit</a:t>
            </a:r>
            <a:r>
              <a:rPr lang="en-US" sz="3399" dirty="0"/>
              <a:t> the “Create Contact” form in the </a:t>
            </a:r>
            <a:r>
              <a:rPr lang="en-US" sz="3399" dirty="0">
                <a:hlinkClick r:id="rId2"/>
              </a:rPr>
              <a:t>Contact Book App </a:t>
            </a:r>
            <a:endParaRPr lang="en-US" sz="3399" dirty="0"/>
          </a:p>
          <a:p>
            <a:pPr>
              <a:lnSpc>
                <a:spcPct val="95000"/>
              </a:lnSpc>
            </a:pPr>
            <a:r>
              <a:rPr lang="en-US" sz="3399" dirty="0"/>
              <a:t>Examine the </a:t>
            </a:r>
            <a:r>
              <a:rPr lang="en-US" sz="3399" b="1" dirty="0">
                <a:solidFill>
                  <a:schemeClr val="bg1"/>
                </a:solidFill>
              </a:rPr>
              <a:t>request content type </a:t>
            </a:r>
            <a:r>
              <a:rPr lang="en-US" sz="3399" dirty="0"/>
              <a:t>and 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z="3399" dirty="0"/>
              <a:t>    </a:t>
            </a:r>
            <a:r>
              <a:rPr lang="en-US" sz="3399" b="1" dirty="0">
                <a:solidFill>
                  <a:schemeClr val="bg1"/>
                </a:solidFill>
              </a:rPr>
              <a:t>form data </a:t>
            </a:r>
            <a:r>
              <a:rPr lang="en-US" sz="3399" dirty="0"/>
              <a:t>in the </a:t>
            </a:r>
            <a:r>
              <a:rPr lang="en-US" sz="3399" b="1" noProof="1"/>
              <a:t>DevTools Network tab</a:t>
            </a: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8FA458CC-A293-4213-8866-1E8F9AEE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 – Example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75DA4A8-D8AB-4B7E-827A-F1A6239C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8" y="1834092"/>
            <a:ext cx="4372906" cy="333244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726A4CC-A6C0-4924-9F14-30A7031AA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86"/>
          <a:stretch/>
        </p:blipFill>
        <p:spPr>
          <a:xfrm>
            <a:off x="605635" y="3006464"/>
            <a:ext cx="6872276" cy="357171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E072145F-1E61-4B45-976C-4D45777EB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037" y="5453474"/>
            <a:ext cx="3579081" cy="12241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284000D9-ECF8-4629-90DD-7E668A5D3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94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World">
            <a:extLst>
              <a:ext uri="{FF2B5EF4-FFF2-40B4-BE49-F238E27FC236}">
                <a16:creationId xmlns:a16="http://schemas.microsoft.com/office/drawing/2014/main" id="{78151211-BEC5-494D-AF4C-FEAF8F7FC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466" y="1230150"/>
            <a:ext cx="2817068" cy="28170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0E6720-CD20-4A8C-9BBD-7C579DA9964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35634E-E362-4EE9-804F-D30FFCE2B8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224843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2317422" y="1269563"/>
            <a:ext cx="666834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3243562" y="1277843"/>
            <a:ext cx="1371245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665847" y="1280159"/>
            <a:ext cx="591069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5315448" y="1277843"/>
            <a:ext cx="1738136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165362" y="1286529"/>
            <a:ext cx="1644833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8935372" y="1269563"/>
            <a:ext cx="1009949" cy="468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 w="1905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2999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799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3538" y="2638702"/>
            <a:ext cx="11801748" cy="42094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799"/>
              </a:spcBef>
            </a:pPr>
            <a:r>
              <a:rPr lang="en-US" sz="2999" dirty="0"/>
              <a:t>URL is a formatted string, consisting of: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Protocol for communicating (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799" dirty="0"/>
              <a:t>, 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799" dirty="0"/>
              <a:t>, 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799" dirty="0"/>
              <a:t>...) – HTTP in most cases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Host or IP address (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799" dirty="0"/>
              <a:t>, 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799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127.0.0.1</a:t>
            </a:r>
            <a:r>
              <a:rPr lang="en-US" sz="2799" dirty="0"/>
              <a:t>, 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799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Port (the default port is </a:t>
            </a:r>
            <a:r>
              <a:rPr lang="en-US" sz="2799" b="1" dirty="0">
                <a:solidFill>
                  <a:schemeClr val="bg1"/>
                </a:solidFill>
              </a:rPr>
              <a:t>80</a:t>
            </a:r>
            <a:r>
              <a:rPr lang="en-US" sz="2799" dirty="0"/>
              <a:t>) – a number in range [</a:t>
            </a:r>
            <a:r>
              <a:rPr lang="en-US" sz="2799" b="1" dirty="0">
                <a:solidFill>
                  <a:schemeClr val="bg1"/>
                </a:solidFill>
              </a:rPr>
              <a:t>0…65535</a:t>
            </a:r>
            <a:r>
              <a:rPr lang="en-US" sz="2799" dirty="0"/>
              <a:t>]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Path (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799" dirty="0"/>
              <a:t>, </a:t>
            </a:r>
            <a:r>
              <a:rPr lang="en-US" sz="2799" b="1" dirty="0">
                <a:solidFill>
                  <a:schemeClr val="bg1"/>
                </a:solidFill>
              </a:rPr>
              <a:t>/path/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799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Query string (</a:t>
            </a:r>
            <a:r>
              <a:rPr lang="en-US" sz="27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7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799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799" dirty="0"/>
              <a:t>Fragment (</a:t>
            </a:r>
            <a:r>
              <a:rPr lang="en-US" sz="27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799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99" dirty="0"/>
              <a:t>Uniform Resource Locator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14102" y="1330253"/>
            <a:ext cx="7960620" cy="1206447"/>
            <a:chOff x="630062" y="1746843"/>
            <a:chExt cx="7962694" cy="1206761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5" y="1746843"/>
              <a:ext cx="775932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799" b="1" noProof="1"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04286" y="2053847"/>
              <a:ext cx="204683" cy="587630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30062" y="2553494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332097" y="1649122"/>
              <a:ext cx="241324" cy="1385890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14868" y="2551873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/>
                <a:t>Host</a:t>
              </a:r>
              <a:endParaRPr lang="en-GB" sz="1999" b="1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3378075" y="2072324"/>
              <a:ext cx="241324" cy="549912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5233" y="2487886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4606379" y="1498279"/>
              <a:ext cx="210186" cy="1718715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68031" y="2495400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6387887" y="1527350"/>
              <a:ext cx="234757" cy="1645260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74576" y="2515117"/>
              <a:ext cx="1661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7854758" y="1850004"/>
              <a:ext cx="245016" cy="1010212"/>
            </a:xfrm>
            <a:prstGeom prst="rightBrac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223" y="2515117"/>
              <a:ext cx="1234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999" b="1" dirty="0"/>
                <a:t>Fragment</a:t>
              </a:r>
            </a:p>
          </p:txBody>
        </p:sp>
      </p:grpSp>
      <p:sp>
        <p:nvSpPr>
          <p:cNvPr id="25" name="Slide Number">
            <a:extLst>
              <a:ext uri="{FF2B5EF4-FFF2-40B4-BE49-F238E27FC236}">
                <a16:creationId xmlns:a16="http://schemas.microsoft.com/office/drawing/2014/main" id="{3EE36CAE-D769-46F6-B468-A3BA1C8ACA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81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4700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ов контейнер 10">
            <a:extLst>
              <a:ext uri="{FF2B5EF4-FFF2-40B4-BE49-F238E27FC236}">
                <a16:creationId xmlns:a16="http://schemas.microsoft.com/office/drawing/2014/main" id="{6CB75B44-A2A4-4592-B412-77563FD99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Query string contains data that </a:t>
            </a:r>
            <a:r>
              <a:rPr lang="en-US" b="1" dirty="0">
                <a:solidFill>
                  <a:schemeClr val="bg1"/>
                </a:solidFill>
              </a:rPr>
              <a:t>is not part </a:t>
            </a:r>
            <a:r>
              <a:rPr lang="en-US" dirty="0"/>
              <a:t>of the path structure</a:t>
            </a:r>
          </a:p>
          <a:p>
            <a:r>
              <a:rPr lang="en-US" dirty="0"/>
              <a:t>Commonly used in </a:t>
            </a:r>
            <a:r>
              <a:rPr lang="en-US" b="1" dirty="0">
                <a:solidFill>
                  <a:schemeClr val="bg1"/>
                </a:solidFill>
              </a:rPr>
              <a:t>searches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dynamic</a:t>
            </a:r>
            <a:r>
              <a:rPr lang="en-US" dirty="0"/>
              <a:t> pages</a:t>
            </a:r>
          </a:p>
          <a:p>
            <a:r>
              <a:rPr lang="en-US" dirty="0"/>
              <a:t>It 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bg-BG" dirty="0"/>
              <a:t> </a:t>
            </a:r>
            <a:r>
              <a:rPr lang="en-US" dirty="0"/>
              <a:t>parameters are separated by some delimiter</a:t>
            </a:r>
            <a:endParaRPr lang="bg-BG" dirty="0"/>
          </a:p>
          <a:p>
            <a:pPr>
              <a:lnSpc>
                <a:spcPct val="100000"/>
              </a:lnSpc>
            </a:pP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3399" dirty="0"/>
          </a:p>
          <a:p>
            <a:pPr>
              <a:lnSpc>
                <a:spcPct val="100000"/>
              </a:lnSpc>
            </a:pPr>
            <a:endParaRPr lang="en-US" sz="3599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/>
          <a:lstStyle/>
          <a:p>
            <a:r>
              <a:rPr lang="en-US" dirty="0"/>
              <a:t>Query String </a:t>
            </a:r>
            <a:r>
              <a:rPr lang="en-US"/>
              <a:t>in C# 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CD9D1-18D1-4FB9-81B9-F172BB989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06" y="3960370"/>
            <a:ext cx="9928326" cy="44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http://example.com/path/to/page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name=ferret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color=purple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130C082-38AD-4FD0-B7E8-771CFFD3AFCC}"/>
              </a:ext>
            </a:extLst>
          </p:cNvPr>
          <p:cNvSpPr txBox="1">
            <a:spLocks/>
          </p:cNvSpPr>
          <p:nvPr/>
        </p:nvSpPr>
        <p:spPr>
          <a:xfrm>
            <a:off x="191951" y="1151715"/>
            <a:ext cx="11801748" cy="5426464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3397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Picture 2" descr="Parameters as Query String Values - Caspio Online Help">
            <a:extLst>
              <a:ext uri="{FF2B5EF4-FFF2-40B4-BE49-F238E27FC236}">
                <a16:creationId xmlns:a16="http://schemas.microsoft.com/office/drawing/2014/main" id="{9EEEA0A7-362C-452E-9B41-10B5F898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7" y="4492253"/>
            <a:ext cx="7243113" cy="20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4FCD689-9369-476B-B06A-C4CA36E86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69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17D7BAD-10C9-4711-8158-4A9C263081CD}"/>
              </a:ext>
            </a:extLst>
          </p:cNvPr>
          <p:cNvSpPr txBox="1">
            <a:spLocks noChangeArrowheads="1"/>
          </p:cNvSpPr>
          <p:nvPr/>
        </p:nvSpPr>
        <p:spPr>
          <a:xfrm>
            <a:off x="191952" y="1151715"/>
            <a:ext cx="11889633" cy="5568904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999" dirty="0"/>
              <a:t>URLs are </a:t>
            </a:r>
            <a:r>
              <a:rPr lang="en-US" sz="2999" b="1" dirty="0">
                <a:solidFill>
                  <a:schemeClr val="bg1"/>
                </a:solidFill>
              </a:rPr>
              <a:t>encoded</a:t>
            </a:r>
            <a:r>
              <a:rPr lang="en-US" sz="2999" dirty="0"/>
              <a:t> according RFC </a:t>
            </a:r>
            <a:r>
              <a:rPr lang="en-US" sz="2999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sz="2999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999" dirty="0"/>
              <a:t>Unreserved URL characters – have no special meaning</a:t>
            </a:r>
          </a:p>
          <a:p>
            <a:pPr lvl="1">
              <a:lnSpc>
                <a:spcPct val="100000"/>
              </a:lnSpc>
            </a:pPr>
            <a:endParaRPr lang="en-US" sz="2999" dirty="0"/>
          </a:p>
          <a:p>
            <a:pPr lvl="1">
              <a:lnSpc>
                <a:spcPct val="100000"/>
              </a:lnSpc>
            </a:pPr>
            <a:r>
              <a:rPr lang="en-US" sz="2999" dirty="0"/>
              <a:t>Reserved URL characters – can have a </a:t>
            </a:r>
            <a:r>
              <a:rPr lang="en-US" sz="2999" b="1" dirty="0">
                <a:solidFill>
                  <a:schemeClr val="bg1"/>
                </a:solidFill>
              </a:rPr>
              <a:t>special</a:t>
            </a:r>
            <a:r>
              <a:rPr lang="en-US" sz="2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999" b="1" dirty="0">
                <a:solidFill>
                  <a:schemeClr val="bg1"/>
                </a:solidFill>
              </a:rPr>
              <a:t>meaning</a:t>
            </a:r>
            <a:r>
              <a:rPr lang="en-US" sz="2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999" dirty="0"/>
              <a:t>in the URL</a:t>
            </a:r>
          </a:p>
          <a:p>
            <a:pPr lvl="1">
              <a:lnSpc>
                <a:spcPct val="100000"/>
              </a:lnSpc>
            </a:pPr>
            <a:endParaRPr lang="en-US" sz="2999" dirty="0"/>
          </a:p>
          <a:p>
            <a:pPr lvl="1">
              <a:lnSpc>
                <a:spcPct val="100000"/>
              </a:lnSpc>
            </a:pPr>
            <a:r>
              <a:rPr lang="en-US" sz="2999" dirty="0"/>
              <a:t>Reserved characters are </a:t>
            </a:r>
            <a:r>
              <a:rPr lang="en-US" sz="2999" b="1" dirty="0">
                <a:solidFill>
                  <a:schemeClr val="bg1"/>
                </a:solidFill>
              </a:rPr>
              <a:t>escaped</a:t>
            </a:r>
            <a:r>
              <a:rPr lang="en-US" sz="2999" dirty="0"/>
              <a:t> by </a:t>
            </a:r>
            <a:r>
              <a:rPr lang="en-US" sz="2999" b="1" dirty="0">
                <a:solidFill>
                  <a:schemeClr val="bg1"/>
                </a:solidFill>
              </a:rPr>
              <a:t>percent</a:t>
            </a:r>
            <a:r>
              <a:rPr lang="en-US" sz="2999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999" b="1" dirty="0">
                <a:solidFill>
                  <a:schemeClr val="bg1"/>
                </a:solidFill>
              </a:rPr>
              <a:t>encoding</a:t>
            </a:r>
          </a:p>
          <a:p>
            <a:pPr lvl="1">
              <a:lnSpc>
                <a:spcPct val="100000"/>
              </a:lnSpc>
            </a:pPr>
            <a:endParaRPr lang="en-US" sz="2999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999" b="1" dirty="0">
                <a:solidFill>
                  <a:schemeClr val="bg1"/>
                </a:solidFill>
              </a:rPr>
              <a:t>Space</a:t>
            </a:r>
            <a:r>
              <a:rPr lang="en-US" sz="2999" dirty="0"/>
              <a:t> is encoded as "</a:t>
            </a:r>
            <a:r>
              <a:rPr lang="en-US" sz="2999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999" dirty="0"/>
              <a:t>" or "</a:t>
            </a:r>
            <a:r>
              <a:rPr lang="en-US" sz="29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sz="2999" dirty="0"/>
              <a:t>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BBBD76-3196-4D05-B2A6-7C64BE5A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384" y="2416898"/>
            <a:ext cx="2087990" cy="44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[0-9a-zA-Z]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3667C-168A-487D-8228-53452559C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383" y="3654105"/>
            <a:ext cx="8953534" cy="44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!  *  '  (  )  ;  :  @  &amp;  =  +  $  /  ,  ?  #  [  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0519B8-EEF5-44C3-8EB2-EB63E9696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385" y="4891312"/>
            <a:ext cx="3748407" cy="44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73E8A92-E007-40D8-A427-B4A8BFD63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59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C6F9D979-622A-4532-9A40-30B4D29DE7C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1941" y="1151716"/>
            <a:ext cx="11801748" cy="55689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other characters are escaped by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%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 – Examples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5625" y="5738853"/>
            <a:ext cx="2880450" cy="355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799" b="1" noProof="1">
                <a:latin typeface="Consolas" pitchFamily="49" charset="0"/>
                <a:cs typeface="Consolas" pitchFamily="49" charset="0"/>
              </a:rPr>
              <a:t>Наков-</a:t>
            </a:r>
            <a:r>
              <a:rPr lang="ja-JP" altLang="en-US" sz="1799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1799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1799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EAC20-CD81-49C9-847B-60A7E7BD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460" y="5734920"/>
            <a:ext cx="8344912" cy="355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e-DE" sz="1799" b="1" noProof="1">
                <a:latin typeface="Consolas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ED42EF-86D0-4CB7-9AAE-43B7CD058133}"/>
              </a:ext>
            </a:extLst>
          </p:cNvPr>
          <p:cNvSpPr/>
          <p:nvPr/>
        </p:nvSpPr>
        <p:spPr>
          <a:xfrm>
            <a:off x="3212729" y="5765503"/>
            <a:ext cx="343079" cy="38978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53808020-CBDF-479D-8209-B309BD059C84}"/>
              </a:ext>
            </a:extLst>
          </p:cNvPr>
          <p:cNvGraphicFramePr>
            <a:graphicFrameLocks/>
          </p:cNvGraphicFramePr>
          <p:nvPr/>
        </p:nvGraphicFramePr>
        <p:xfrm>
          <a:off x="534850" y="2027285"/>
          <a:ext cx="6856215" cy="3230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4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effectLst/>
                        </a:rPr>
                        <a:t>Char</a:t>
                      </a:r>
                    </a:p>
                  </a:txBody>
                  <a:tcPr marL="91416" marR="91416" marT="45708" marB="45708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effectLst/>
                        </a:rPr>
                        <a:t>URL  Encoding</a:t>
                      </a:r>
                    </a:p>
                  </a:txBody>
                  <a:tcPr marL="91416" marR="91416" marT="45708" marB="45708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AutoShape 7">
            <a:extLst>
              <a:ext uri="{FF2B5EF4-FFF2-40B4-BE49-F238E27FC236}">
                <a16:creationId xmlns:a16="http://schemas.microsoft.com/office/drawing/2014/main" id="{85E8F5D9-FD79-4C06-8700-34B7100B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2" y="3211342"/>
            <a:ext cx="3684984" cy="1898848"/>
          </a:xfrm>
          <a:prstGeom prst="wedgeRoundRectCallout">
            <a:avLst>
              <a:gd name="adj1" fmla="val -72168"/>
              <a:gd name="adj2" fmla="val 78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chemeClr val="bg2"/>
                </a:solidFill>
              </a:rPr>
              <a:t>Each character is converted to its </a:t>
            </a:r>
            <a:r>
              <a:rPr lang="en-US" sz="27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ASCII value</a:t>
            </a:r>
            <a:r>
              <a:rPr lang="en-US" sz="2799" b="1" dirty="0">
                <a:solidFill>
                  <a:schemeClr val="bg2"/>
                </a:solidFill>
              </a:rPr>
              <a:t>, represented as </a:t>
            </a:r>
            <a:r>
              <a:rPr lang="en-US" sz="2799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hexadecimal</a:t>
            </a:r>
            <a:r>
              <a:rPr lang="en-US" sz="2799" b="1" dirty="0">
                <a:solidFill>
                  <a:schemeClr val="bg2"/>
                </a:solidFill>
              </a:rPr>
              <a:t> digits</a:t>
            </a:r>
            <a:endParaRPr lang="bg-BG" sz="2799" b="1" noProof="1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F635E38-1351-4AD7-9702-A7D05FC8D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48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9B1F61-E6E8-4FFE-874D-7697DFB1C226}"/>
              </a:ext>
            </a:extLst>
          </p:cNvPr>
          <p:cNvSpPr txBox="1">
            <a:spLocks/>
          </p:cNvSpPr>
          <p:nvPr/>
        </p:nvSpPr>
        <p:spPr>
          <a:xfrm>
            <a:off x="191951" y="1151714"/>
            <a:ext cx="11801748" cy="3475958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397" dirty="0"/>
              <a:t>Some </a:t>
            </a:r>
            <a:r>
              <a:rPr lang="en-US" sz="3397" b="1" dirty="0">
                <a:solidFill>
                  <a:schemeClr val="bg1"/>
                </a:solidFill>
              </a:rPr>
              <a:t>valid</a:t>
            </a:r>
            <a:r>
              <a:rPr lang="en-US" sz="3397" dirty="0"/>
              <a:t> URLs:</a:t>
            </a:r>
          </a:p>
          <a:p>
            <a:pPr>
              <a:lnSpc>
                <a:spcPct val="100000"/>
              </a:lnSpc>
            </a:pPr>
            <a:endParaRPr lang="en-US" sz="3397" dirty="0"/>
          </a:p>
          <a:p>
            <a:pPr>
              <a:lnSpc>
                <a:spcPct val="100000"/>
              </a:lnSpc>
            </a:pPr>
            <a:endParaRPr lang="en-US" sz="3397" dirty="0"/>
          </a:p>
          <a:p>
            <a:pPr marL="0" indent="0">
              <a:lnSpc>
                <a:spcPct val="100000"/>
              </a:lnSpc>
              <a:spcBef>
                <a:spcPts val="1799"/>
              </a:spcBef>
              <a:buNone/>
            </a:pPr>
            <a:endParaRPr lang="en-US" sz="100" dirty="0"/>
          </a:p>
          <a:p>
            <a:pPr>
              <a:lnSpc>
                <a:spcPct val="100000"/>
              </a:lnSpc>
              <a:spcBef>
                <a:spcPts val="1799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1799"/>
              </a:spcBef>
            </a:pPr>
            <a:r>
              <a:rPr lang="en-US" sz="3397" dirty="0"/>
              <a:t>An </a:t>
            </a:r>
            <a:r>
              <a:rPr lang="en-US" sz="3397" b="1" dirty="0">
                <a:solidFill>
                  <a:schemeClr val="bg1"/>
                </a:solidFill>
              </a:rPr>
              <a:t>invalid</a:t>
            </a:r>
            <a:r>
              <a:rPr lang="en-US" sz="3397" dirty="0"/>
              <a:t> URL: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81B0F1-A358-4A69-A0ED-B91AA2452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40" y="1944294"/>
            <a:ext cx="10787971" cy="7646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72D93-7E00-4091-A3C4-4C236394D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34" y="3024414"/>
            <a:ext cx="10787971" cy="7646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B8E822-3F81-487D-B7BE-904D84CF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33" y="5160774"/>
            <a:ext cx="6991434" cy="4284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1985BE-BA39-49AC-ACAF-2A0A1C6A03A2}"/>
              </a:ext>
            </a:extLst>
          </p:cNvPr>
          <p:cNvSpPr/>
          <p:nvPr/>
        </p:nvSpPr>
        <p:spPr>
          <a:xfrm>
            <a:off x="5706938" y="5111944"/>
            <a:ext cx="1999729" cy="457977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4" name="AutoShape 7">
            <a:extLst>
              <a:ext uri="{FF2B5EF4-FFF2-40B4-BE49-F238E27FC236}">
                <a16:creationId xmlns:a16="http://schemas.microsoft.com/office/drawing/2014/main" id="{D879DBEB-5A38-4548-890D-155D375BC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579" y="4037374"/>
            <a:ext cx="3199567" cy="870295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Should be:</a:t>
            </a:r>
            <a:br>
              <a:rPr lang="en-US" sz="2799" b="1" noProof="1">
                <a:solidFill>
                  <a:schemeClr val="bg2"/>
                </a:solidFill>
              </a:rPr>
            </a:br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C%23+.NET+4.0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BAB52AB4-C0FA-4B43-9C41-78B227F7F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96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8" grpId="0" animBg="1"/>
      <p:bldP spid="19" grpId="0" animBg="1"/>
      <p:bldP spid="20" grpId="0" animBg="1"/>
      <p:bldP spid="22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A7A38-4985-45D8-8FC4-FD9F2513803B}"/>
              </a:ext>
            </a:extLst>
          </p:cNvPr>
          <p:cNvSpPr txBox="1"/>
          <p:nvPr/>
        </p:nvSpPr>
        <p:spPr>
          <a:xfrm>
            <a:off x="4633759" y="1902156"/>
            <a:ext cx="2924482" cy="142420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500" dirty="0">
                <a:solidFill>
                  <a:schemeClr val="bg2"/>
                </a:solidFill>
              </a:rPr>
              <a:t>http://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499168-EE3B-478B-82A0-94C8A3B1F79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06A4732-0AB1-4429-AD8C-6A70294ED22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Web Communication Explained</a:t>
            </a:r>
          </a:p>
        </p:txBody>
      </p:sp>
    </p:spTree>
    <p:extLst>
      <p:ext uri="{BB962C8B-B14F-4D97-AF65-F5344CB8AC3E}">
        <p14:creationId xmlns:p14="http://schemas.microsoft.com/office/powerpoint/2010/main" val="37825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F30DEE8-E6BF-4EEC-9C6B-7B4F39245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016628" cy="5527326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noProof="1">
                <a:hlinkClick r:id="rId2"/>
              </a:rPr>
              <a:t>SoftUni Judge </a:t>
            </a:r>
            <a:r>
              <a:rPr lang="en-US" dirty="0"/>
              <a:t>system</a:t>
            </a:r>
          </a:p>
          <a:p>
            <a:r>
              <a:rPr lang="en-US" dirty="0"/>
              <a:t>Add a search keyword in the "Search" field</a:t>
            </a:r>
          </a:p>
          <a:p>
            <a:r>
              <a:rPr lang="en-US" dirty="0"/>
              <a:t>Click on the </a:t>
            </a:r>
            <a:r>
              <a:rPr lang="en-US" b="1" dirty="0"/>
              <a:t>search button</a:t>
            </a:r>
          </a:p>
          <a:p>
            <a:pPr>
              <a:spcBef>
                <a:spcPts val="0"/>
              </a:spcBef>
            </a:pPr>
            <a:r>
              <a:rPr lang="en-US" dirty="0"/>
              <a:t>Examine the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– it contains the </a:t>
            </a:r>
            <a:r>
              <a:rPr lang="en-US" b="1" dirty="0">
                <a:solidFill>
                  <a:schemeClr val="bg1"/>
                </a:solidFill>
              </a:rPr>
              <a:t>search term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AF3E4C-E46C-4B6E-9795-E909A265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Example</a:t>
            </a:r>
            <a:endParaRPr lang="bg-BG" dirty="0"/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439012FD-CC06-4CE4-8685-A2E97A567AFA}"/>
              </a:ext>
            </a:extLst>
          </p:cNvPr>
          <p:cNvSpPr/>
          <p:nvPr/>
        </p:nvSpPr>
        <p:spPr bwMode="auto">
          <a:xfrm>
            <a:off x="10819771" y="1989376"/>
            <a:ext cx="494871" cy="494871"/>
          </a:xfrm>
          <a:prstGeom prst="rect">
            <a:avLst/>
          </a:prstGeom>
          <a:noFill/>
          <a:ln w="3810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5346128-555A-4571-9E55-A128A136D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4F167-98EC-4A51-843F-257B2E40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4293096"/>
            <a:ext cx="7191375" cy="16764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266F33-27CB-4B55-AAE1-0599CB0C7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3" y="4290874"/>
            <a:ext cx="7191374" cy="1678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DC39A-1D14-4C25-9C93-6D139BBD7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074" y="4291984"/>
            <a:ext cx="7186613" cy="167751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36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22C11725-DE05-4605-BF9D-FA77D7BB20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Mapping HTTP Request to HTTP Responses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21171-3974-4103-8916-1595B4EC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7" y="4725144"/>
            <a:ext cx="10958928" cy="780383"/>
          </a:xfrm>
        </p:spPr>
        <p:txBody>
          <a:bodyPr/>
          <a:lstStyle/>
          <a:p>
            <a:r>
              <a:rPr lang="en-US" dirty="0"/>
              <a:t>Routing</a:t>
            </a:r>
          </a:p>
        </p:txBody>
      </p:sp>
      <p:pic>
        <p:nvPicPr>
          <p:cNvPr id="2056" name="Picture 8" descr="Routing in MVC - Dotnet Tekki">
            <a:extLst>
              <a:ext uri="{FF2B5EF4-FFF2-40B4-BE49-F238E27FC236}">
                <a16:creationId xmlns:a16="http://schemas.microsoft.com/office/drawing/2014/main" id="{350578E9-9BA0-4D40-89A3-4B42BCCD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27" y="819681"/>
            <a:ext cx="5762483" cy="364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C25D6CD3-CF36-41B0-B3E7-6929C725E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347642" cy="55273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Web Routing </a:t>
            </a:r>
            <a:r>
              <a:rPr lang="en-GB" dirty="0"/>
              <a:t>is a mechanism where </a:t>
            </a: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</a:t>
            </a:r>
            <a:r>
              <a:rPr lang="en-GB" b="1" dirty="0">
                <a:solidFill>
                  <a:schemeClr val="bg1"/>
                </a:solidFill>
              </a:rPr>
              <a:t>routed</a:t>
            </a:r>
            <a:r>
              <a:rPr lang="en-GB" dirty="0"/>
              <a:t> to the </a:t>
            </a:r>
            <a:r>
              <a:rPr lang="en-GB" b="1" dirty="0">
                <a:solidFill>
                  <a:schemeClr val="bg1"/>
                </a:solidFill>
              </a:rPr>
              <a:t>code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</a:rPr>
              <a:t>that handles them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GB" dirty="0"/>
              <a:t>Requests are routed based on the </a:t>
            </a:r>
            <a:r>
              <a:rPr lang="en-GB" b="1" dirty="0">
                <a:solidFill>
                  <a:schemeClr val="bg1"/>
                </a:solidFill>
              </a:rPr>
              <a:t>HTTP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solidFill>
                  <a:schemeClr val="bg1"/>
                </a:solidFill>
              </a:rPr>
              <a:t>    request method</a:t>
            </a:r>
            <a:r>
              <a:rPr lang="en-GB" dirty="0"/>
              <a:t> and the </a:t>
            </a:r>
            <a:r>
              <a:rPr lang="en-GB" b="1" dirty="0">
                <a:solidFill>
                  <a:schemeClr val="bg1"/>
                </a:solidFill>
              </a:rPr>
              <a:t>request path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dirty="0"/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 requests </a:t>
            </a:r>
            <a:r>
              <a:rPr lang="en-GB" dirty="0"/>
              <a:t>are mapped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to </a:t>
            </a:r>
            <a:r>
              <a:rPr lang="en-GB" b="1" dirty="0">
                <a:solidFill>
                  <a:schemeClr val="bg1"/>
                </a:solidFill>
              </a:rPr>
              <a:t>HTTP responses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Example: route “</a:t>
            </a:r>
            <a:r>
              <a:rPr lang="en-GB" b="1" dirty="0">
                <a:solidFill>
                  <a:schemeClr val="bg1"/>
                </a:solidFill>
              </a:rPr>
              <a:t>/</a:t>
            </a:r>
            <a:r>
              <a:rPr lang="en-GB" dirty="0"/>
              <a:t>” is often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    mapped to the app’s </a:t>
            </a:r>
            <a:r>
              <a:rPr lang="en-GB" b="1" dirty="0">
                <a:solidFill>
                  <a:schemeClr val="bg1"/>
                </a:solidFill>
              </a:rPr>
              <a:t>Home page</a:t>
            </a: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AFF3AAD-9D5B-45EF-9D9D-3EE7D45B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67" y="1980886"/>
            <a:ext cx="6086502" cy="3958969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D9A892-96D9-4F92-88F8-E9CF6EB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 Routing?</a:t>
            </a:r>
            <a:endParaRPr lang="bg-BG" dirty="0"/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2A8298DE-2F87-4EE9-8A11-ACBAFD33B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6" y="3561153"/>
            <a:ext cx="2564332" cy="58766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8C4DD22D-EC68-4B73-9F8C-0AAC9C12A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3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>
            <a:extLst>
              <a:ext uri="{FF2B5EF4-FFF2-40B4-BE49-F238E27FC236}">
                <a16:creationId xmlns:a16="http://schemas.microsoft.com/office/drawing/2014/main" id="{1EE03EB1-B065-4AEB-970B-DAA4B8FA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Physical Files</a:t>
            </a:r>
            <a:endParaRPr lang="bg-BG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A3CBBE2F-EE94-4EE5-9452-D09EDBE6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68" y="4653131"/>
            <a:ext cx="11636243" cy="177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void RegisterRoutes(RouteCollection routes)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routes.MapPageRoute("Home","Home/Index","/wwwroot/Home/Index.html");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  routes.MapPageRoute("About","Home/About","/wwwroot/Home/About.html");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99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18B44EC5-6E33-4540-BC56-2F003351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113" y="2790473"/>
            <a:ext cx="4126610" cy="122312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E2B6DCE6-2F5A-43F3-89BE-15A8CC82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737" y="1441077"/>
            <a:ext cx="4097986" cy="1223123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031A5968-9A0A-4B07-99E9-46B621274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97" y="3427371"/>
            <a:ext cx="5018113" cy="989742"/>
          </a:xfrm>
          <a:prstGeom prst="wedgeRoundRectCallout">
            <a:avLst>
              <a:gd name="adj1" fmla="val 1628"/>
              <a:gd name="adj2" fmla="val -78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User-friendly </a:t>
            </a:r>
            <a:r>
              <a:rPr lang="en-US" sz="2799" b="1" noProof="1">
                <a:solidFill>
                  <a:schemeClr val="bg1">
                    <a:lumMod val="60000"/>
                    <a:lumOff val="40000"/>
                  </a:schemeClr>
                </a:solidFill>
              </a:rPr>
              <a:t>URL replacement</a:t>
            </a:r>
            <a:r>
              <a:rPr lang="en-US" sz="2799" b="1" noProof="1">
                <a:solidFill>
                  <a:schemeClr val="bg2"/>
                </a:solidFill>
              </a:rPr>
              <a:t> of the physical file name</a:t>
            </a:r>
          </a:p>
        </p:txBody>
      </p:sp>
      <p:graphicFrame>
        <p:nvGraphicFramePr>
          <p:cNvPr id="9" name="Таблица 5">
            <a:extLst>
              <a:ext uri="{FF2B5EF4-FFF2-40B4-BE49-F238E27FC236}">
                <a16:creationId xmlns:a16="http://schemas.microsoft.com/office/drawing/2014/main" id="{0B360D91-D1D4-49F7-8D34-BD1055DDF4D3}"/>
              </a:ext>
            </a:extLst>
          </p:cNvPr>
          <p:cNvGraphicFramePr>
            <a:graphicFrameLocks noGrp="1"/>
          </p:cNvGraphicFramePr>
          <p:nvPr/>
        </p:nvGraphicFramePr>
        <p:xfrm>
          <a:off x="697407" y="1606805"/>
          <a:ext cx="5443583" cy="1584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309">
                  <a:extLst>
                    <a:ext uri="{9D8B030D-6E8A-4147-A177-3AD203B41FA5}">
                      <a16:colId xmlns:a16="http://schemas.microsoft.com/office/drawing/2014/main" val="575499053"/>
                    </a:ext>
                  </a:extLst>
                </a:gridCol>
                <a:gridCol w="1548882">
                  <a:extLst>
                    <a:ext uri="{9D8B030D-6E8A-4147-A177-3AD203B41FA5}">
                      <a16:colId xmlns:a16="http://schemas.microsoft.com/office/drawing/2014/main" val="2028277302"/>
                    </a:ext>
                  </a:extLst>
                </a:gridCol>
                <a:gridCol w="2339392">
                  <a:extLst>
                    <a:ext uri="{9D8B030D-6E8A-4147-A177-3AD203B41FA5}">
                      <a16:colId xmlns:a16="http://schemas.microsoft.com/office/drawing/2014/main" val="629976587"/>
                    </a:ext>
                  </a:extLst>
                </a:gridCol>
              </a:tblGrid>
              <a:tr h="39613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noProof="1">
                          <a:solidFill>
                            <a:schemeClr val="bg2"/>
                          </a:solidFill>
                        </a:rPr>
                        <a:t>RouteTable.Routes.MapPageRoute</a:t>
                      </a:r>
                    </a:p>
                  </a:txBody>
                  <a:tcPr marL="91416" marR="91416" marT="45708" marB="45708">
                    <a:solidFill>
                      <a:srgbClr val="3880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9950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Route URL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</a:rPr>
                        <a:t>Physical File Name</a:t>
                      </a:r>
                      <a:endParaRPr lang="bg-BG" sz="2000" dirty="0">
                        <a:solidFill>
                          <a:schemeClr val="bg2"/>
                        </a:solidFill>
                      </a:endParaRPr>
                    </a:p>
                  </a:txBody>
                  <a:tcPr marL="91416" marR="91416" marT="45708" marB="45708">
                    <a:solidFill>
                      <a:srgbClr val="6999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086195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Home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Home/Index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Index.html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890037018"/>
                  </a:ext>
                </a:extLst>
              </a:tr>
              <a:tr h="396137">
                <a:tc>
                  <a:txBody>
                    <a:bodyPr/>
                    <a:lstStyle/>
                    <a:p>
                      <a:r>
                        <a:rPr lang="en-US" sz="2000" dirty="0"/>
                        <a:t>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Home/About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About.html</a:t>
                      </a:r>
                      <a:endParaRPr lang="bg-BG" sz="20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778291454"/>
                  </a:ext>
                </a:extLst>
              </a:tr>
            </a:tbl>
          </a:graphicData>
        </a:graphic>
      </p:graphicFrame>
      <p:sp>
        <p:nvSpPr>
          <p:cNvPr id="10" name="Slide Number">
            <a:extLst>
              <a:ext uri="{FF2B5EF4-FFF2-40B4-BE49-F238E27FC236}">
                <a16:creationId xmlns:a16="http://schemas.microsoft.com/office/drawing/2014/main" id="{812951FE-E70F-4536-AE11-CDD3EF213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27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ов контейнер 19">
            <a:extLst>
              <a:ext uri="{FF2B5EF4-FFF2-40B4-BE49-F238E27FC236}">
                <a16:creationId xmlns:a16="http://schemas.microsoft.com/office/drawing/2014/main" id="{5EE544B1-40EC-4476-B7D8-F97DE8F6D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927054" cy="5527326"/>
          </a:xfrm>
        </p:spPr>
        <p:txBody>
          <a:bodyPr/>
          <a:lstStyle/>
          <a:p>
            <a:r>
              <a:rPr lang="en-US" dirty="0"/>
              <a:t>In MVC </a:t>
            </a:r>
            <a:r>
              <a:rPr lang="en-US" b="1" dirty="0">
                <a:solidFill>
                  <a:schemeClr val="bg1"/>
                </a:solidFill>
              </a:rPr>
              <a:t>actions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dirty="0"/>
              <a:t> are mapped to </a:t>
            </a:r>
            <a:r>
              <a:rPr lang="en-US" b="1" noProof="1">
                <a:solidFill>
                  <a:schemeClr val="bg1"/>
                </a:solidFill>
              </a:rPr>
              <a:t>.cshtml </a:t>
            </a:r>
            <a:r>
              <a:rPr lang="en-US" noProof="1"/>
              <a:t>files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420807BE-9BC4-4BFD-81E4-F59B1135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4" y="101617"/>
            <a:ext cx="9713064" cy="882424"/>
          </a:xfrm>
        </p:spPr>
        <p:txBody>
          <a:bodyPr>
            <a:normAutofit/>
          </a:bodyPr>
          <a:lstStyle/>
          <a:p>
            <a:r>
              <a:rPr lang="en-US" dirty="0"/>
              <a:t>Routing in ASP.NET Core MVC</a:t>
            </a:r>
            <a:endParaRPr lang="bg-BG" dirty="0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60ADEE0F-2DEA-4582-A331-54F90C437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41" y="4405684"/>
            <a:ext cx="11680121" cy="21384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void RegisterRoutes(RouteCollection routes) {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Default Route 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routes.MapRoute(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name: “default",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url: "{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controller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}/{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}/{</a:t>
            </a:r>
            <a:r>
              <a:rPr lang="en-US" sz="19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999" b="1" noProof="1">
                <a:latin typeface="Consolas" pitchFamily="49" charset="0"/>
                <a:cs typeface="Consolas" pitchFamily="49" charset="0"/>
              </a:rPr>
              <a:t>}",  </a:t>
            </a:r>
          </a:p>
          <a:p>
            <a:pPr lvl="1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  defaults: new { controller="Home", action="Index", id=UrlParameter.Optional }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99" b="1" noProof="1"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C5F22F49-6652-4FAE-94F1-445D7678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836" y="1910382"/>
            <a:ext cx="5209056" cy="322800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28" name="AutoShape 7">
            <a:extLst>
              <a:ext uri="{FF2B5EF4-FFF2-40B4-BE49-F238E27FC236}">
                <a16:creationId xmlns:a16="http://schemas.microsoft.com/office/drawing/2014/main" id="{B770D05D-9E72-45C6-A218-6721C5AB7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0239" y="1813501"/>
            <a:ext cx="1754543" cy="528770"/>
          </a:xfrm>
          <a:prstGeom prst="wedgeRoundRectCallout">
            <a:avLst>
              <a:gd name="adj1" fmla="val 32274"/>
              <a:gd name="adj2" fmla="val 10503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Controller</a:t>
            </a: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FEACD0AA-5BD0-41D8-A1F1-57484D857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970" y="2993338"/>
            <a:ext cx="1439625" cy="528770"/>
          </a:xfrm>
          <a:prstGeom prst="wedgeRoundRectCallout">
            <a:avLst>
              <a:gd name="adj1" fmla="val 15605"/>
              <a:gd name="adj2" fmla="val -91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Action</a:t>
            </a:r>
          </a:p>
        </p:txBody>
      </p:sp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7A937C0C-FD99-4C36-9F62-DFEA4579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3" y="1854411"/>
            <a:ext cx="4521038" cy="185478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2FD312C9-8E8B-4CAA-9FB3-EDF35644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67" y="2213377"/>
            <a:ext cx="4521038" cy="204645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34" name="AutoShape 7">
            <a:extLst>
              <a:ext uri="{FF2B5EF4-FFF2-40B4-BE49-F238E27FC236}">
                <a16:creationId xmlns:a16="http://schemas.microsoft.com/office/drawing/2014/main" id="{0B943CED-3347-4BCC-81F5-D877A49E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328" y="4956320"/>
            <a:ext cx="1709555" cy="558579"/>
          </a:xfrm>
          <a:prstGeom prst="wedgeRoundRectCallout">
            <a:avLst>
              <a:gd name="adj1" fmla="val -69382"/>
              <a:gd name="adj2" fmla="val 6450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noProof="1">
                <a:solidFill>
                  <a:schemeClr val="bg2"/>
                </a:solidFill>
              </a:rPr>
              <a:t>Optional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890DABCB-9269-484C-9A56-C122D49CC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36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9" grpId="0" animBg="1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abel">
            <a:extLst>
              <a:ext uri="{FF2B5EF4-FFF2-40B4-BE49-F238E27FC236}">
                <a16:creationId xmlns:a16="http://schemas.microsoft.com/office/drawing/2014/main" id="{9D3CB54C-7D33-481F-B36C-6111D710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4664" y="1431739"/>
            <a:ext cx="2562672" cy="256267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6203897-D794-4B8B-870B-0FCDC8346E7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336001" y="4704825"/>
            <a:ext cx="11610000" cy="768084"/>
          </a:xfrm>
        </p:spPr>
        <p:txBody>
          <a:bodyPr/>
          <a:lstStyle/>
          <a:p>
            <a:r>
              <a:rPr lang="en-US" dirty="0"/>
              <a:t>MIME and Media Types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13F08D3-F00A-436C-8997-1B3AD3B77820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9615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6DDEA1-CE3A-40C2-A59B-19498B8EB70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3538" y="1135844"/>
            <a:ext cx="11801748" cy="5568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hlinkClick r:id="rId2"/>
              </a:rPr>
              <a:t>MIME</a:t>
            </a:r>
            <a:r>
              <a:rPr lang="en-US" sz="3199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99" dirty="0"/>
              <a:t>== Multipurpose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2999" dirty="0"/>
              <a:t>Internet standard for </a:t>
            </a:r>
            <a:r>
              <a:rPr lang="en-US" sz="2999" b="1" dirty="0">
                <a:solidFill>
                  <a:schemeClr val="bg1"/>
                </a:solidFill>
              </a:rPr>
              <a:t>encoding resources</a:t>
            </a:r>
          </a:p>
          <a:p>
            <a:pPr lvl="1">
              <a:lnSpc>
                <a:spcPct val="100000"/>
              </a:lnSpc>
            </a:pPr>
            <a:r>
              <a:rPr lang="en-US" sz="2999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2999" dirty="0"/>
              <a:t>Used in many </a:t>
            </a:r>
            <a:r>
              <a:rPr lang="en-US" sz="2999" b="1" dirty="0">
                <a:solidFill>
                  <a:schemeClr val="bg1"/>
                </a:solidFill>
              </a:rPr>
              <a:t>internet protocols </a:t>
            </a:r>
            <a:r>
              <a:rPr lang="en-US" sz="2999" dirty="0"/>
              <a:t>like HTTP and SMTP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MIME?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2869C-8533-48E6-A70E-3C77439EA5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5" y="3657542"/>
            <a:ext cx="11213166" cy="288419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26F2DA41-AB44-4BEC-A122-0A63DEAD6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3538" y="1135844"/>
            <a:ext cx="11801748" cy="55689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399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99" b="1" dirty="0">
                <a:latin typeface="+mj-lt"/>
                <a:cs typeface="Consolas" panose="020B0609020204030204" pitchFamily="49" charset="0"/>
              </a:rPr>
              <a:t>- </a:t>
            </a:r>
            <a:r>
              <a:rPr lang="en-US" sz="3399" dirty="0"/>
              <a:t>media type of the message content</a:t>
            </a:r>
          </a:p>
          <a:p>
            <a:pPr lvl="1">
              <a:lnSpc>
                <a:spcPct val="100000"/>
              </a:lnSpc>
            </a:pPr>
            <a:r>
              <a:rPr lang="en-US" sz="3399" dirty="0"/>
              <a:t>text/html, image/gif, application/pdf</a:t>
            </a:r>
          </a:p>
          <a:p>
            <a:pPr>
              <a:lnSpc>
                <a:spcPct val="100000"/>
              </a:lnSpc>
              <a:buClr>
                <a:srgbClr val="234465"/>
              </a:buClr>
            </a:pPr>
            <a:r>
              <a:rPr lang="en-US" sz="3399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399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- </a:t>
            </a:r>
            <a:r>
              <a:rPr lang="en-US" sz="3399" dirty="0">
                <a:latin typeface="+mj-lt"/>
              </a:rPr>
              <a:t>specifies the presentation style</a:t>
            </a:r>
          </a:p>
          <a:p>
            <a:pPr lvl="1">
              <a:lnSpc>
                <a:spcPct val="100000"/>
              </a:lnSpc>
            </a:pPr>
            <a:r>
              <a:rPr lang="en-US" sz="3399" dirty="0"/>
              <a:t>attachment; filename=logo.jpg</a:t>
            </a:r>
          </a:p>
          <a:p>
            <a:pPr>
              <a:lnSpc>
                <a:spcPct val="100000"/>
              </a:lnSpc>
            </a:pPr>
            <a:r>
              <a:rPr lang="en-US" sz="3399" dirty="0"/>
              <a:t>Multipart messages - multiple resources in a single document</a:t>
            </a:r>
          </a:p>
          <a:p>
            <a:pPr marL="682429" lvl="2" indent="0">
              <a:lnSpc>
                <a:spcPct val="100000"/>
              </a:lnSpc>
              <a:buNone/>
            </a:pPr>
            <a:endParaRPr lang="en-US" sz="2799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MIME</a:t>
            </a:r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733511AE-B9E2-416F-9CB2-BA297C1B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55" y="4529748"/>
            <a:ext cx="1742265" cy="1742265"/>
          </a:xfrm>
          <a:prstGeom prst="rect">
            <a:avLst/>
          </a:prstGeom>
        </p:spPr>
      </p:pic>
      <p:pic>
        <p:nvPicPr>
          <p:cNvPr id="8" name="Graphic 7" descr="Printer">
            <a:extLst>
              <a:ext uri="{FF2B5EF4-FFF2-40B4-BE49-F238E27FC236}">
                <a16:creationId xmlns:a16="http://schemas.microsoft.com/office/drawing/2014/main" id="{60E02CAF-25DC-47E6-A0C0-DF4C7B50E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833" y="4684991"/>
            <a:ext cx="1434805" cy="1434805"/>
          </a:xfrm>
          <a:prstGeom prst="rect">
            <a:avLst/>
          </a:prstGeom>
        </p:spPr>
      </p:pic>
      <p:pic>
        <p:nvPicPr>
          <p:cNvPr id="10" name="Graphic 9" descr="Game controller">
            <a:extLst>
              <a:ext uri="{FF2B5EF4-FFF2-40B4-BE49-F238E27FC236}">
                <a16:creationId xmlns:a16="http://schemas.microsoft.com/office/drawing/2014/main" id="{93DAD49D-B4BF-48AD-98AD-D2C1E527F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9637" y="4721668"/>
            <a:ext cx="1434804" cy="1434804"/>
          </a:xfrm>
          <a:prstGeom prst="rect">
            <a:avLst/>
          </a:prstGeom>
        </p:spPr>
      </p:pic>
      <p:pic>
        <p:nvPicPr>
          <p:cNvPr id="12" name="Graphic 11" descr="Camera">
            <a:extLst>
              <a:ext uri="{FF2B5EF4-FFF2-40B4-BE49-F238E27FC236}">
                <a16:creationId xmlns:a16="http://schemas.microsoft.com/office/drawing/2014/main" id="{326417E9-6686-44CB-940B-06CF22C0C5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3419" y="4634026"/>
            <a:ext cx="1546086" cy="1546086"/>
          </a:xfrm>
          <a:prstGeom prst="rect">
            <a:avLst/>
          </a:prstGeom>
        </p:spPr>
      </p:pic>
      <p:pic>
        <p:nvPicPr>
          <p:cNvPr id="14" name="Graphic 13" descr="Disk">
            <a:extLst>
              <a:ext uri="{FF2B5EF4-FFF2-40B4-BE49-F238E27FC236}">
                <a16:creationId xmlns:a16="http://schemas.microsoft.com/office/drawing/2014/main" id="{01322FB5-1122-4BE7-8510-22721D174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8484" y="4721670"/>
            <a:ext cx="1358423" cy="1358423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8A4E153-C3B1-4E43-B26A-9B11CC64A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1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1564869" y="1448316"/>
          <a:ext cx="8797220" cy="4663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25">
                <a:tc>
                  <a:txBody>
                    <a:bodyPr/>
                    <a:lstStyle/>
                    <a:p>
                      <a:r>
                        <a:rPr lang="en-GB" sz="2800" b="1" noProof="1">
                          <a:effectLst/>
                        </a:rPr>
                        <a:t>MIME Type / Subtype</a:t>
                      </a:r>
                    </a:p>
                  </a:txBody>
                  <a:tcPr marL="91416" marR="91416" marT="45708" marB="45708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b="1" noProof="1">
                          <a:effectLst/>
                        </a:rPr>
                        <a:t>Description</a:t>
                      </a:r>
                    </a:p>
                  </a:txBody>
                  <a:tcPr marL="91416" marR="91416" marT="45708" marB="45708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ABC6A2B-9606-4583-856A-CDB057ADC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3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A598818-CCBC-4B8C-8C1A-71CA4B7B0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707"/>
            <a:ext cx="10151929" cy="5527326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>
                <a:hlinkClick r:id="rId2"/>
              </a:rPr>
              <a:t>SoftUni</a:t>
            </a:r>
            <a:r>
              <a:rPr lang="en-US" dirty="0"/>
              <a:t> site and examine </a:t>
            </a:r>
            <a:r>
              <a:rPr lang="en-US" b="1" dirty="0">
                <a:solidFill>
                  <a:schemeClr val="bg1"/>
                </a:solidFill>
              </a:rPr>
              <a:t>different media </a:t>
            </a:r>
            <a:r>
              <a:rPr lang="en-US" dirty="0"/>
              <a:t>and its </a:t>
            </a:r>
            <a:r>
              <a:rPr lang="en-US" b="1" dirty="0">
                <a:solidFill>
                  <a:schemeClr val="bg1"/>
                </a:solidFill>
              </a:rPr>
              <a:t>type </a:t>
            </a:r>
            <a:r>
              <a:rPr lang="en-US" dirty="0"/>
              <a:t>on the Home page</a:t>
            </a:r>
            <a:endParaRPr lang="bg-BG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AF406370-5C1E-488B-8B7D-677EF735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MIME Types – Example</a:t>
            </a:r>
            <a:endParaRPr lang="bg-BG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8CCB99D-10B6-456C-A613-849EA13E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1" y="2574223"/>
            <a:ext cx="7075232" cy="322813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AA8BE1B0-C227-4B30-8439-EACAB25E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727" y="3069095"/>
            <a:ext cx="7037142" cy="3170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20F0EAC4-19A7-4D0A-884A-D76A7149B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02" y="3701487"/>
            <a:ext cx="6999052" cy="278057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F99350C-968F-41F9-9F76-EDCE085AF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66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5773" y="1518495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A5D8D36A-B4D0-49FB-9B6B-38B1901BE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651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15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42D86519-9858-4387-AD49-2BE62039E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5873" y="1537996"/>
            <a:ext cx="2180253" cy="2180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4BA900-710F-4F2B-987B-3CFE098C8B9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9B6A0B3-B3CC-45BF-A5BE-D45332139AE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4196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Dev Tools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8442"/>
            <a:ext cx="4800600" cy="413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hlinkClick r:id="rId3"/>
              </a:rPr>
              <a:t>Chrome Developer Tools</a:t>
            </a:r>
            <a:endParaRPr lang="en-US" sz="2800" dirty="0">
              <a:ln w="0"/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/>
              </a:rPr>
              <a:t>Mozilla Developer Tools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6F52C-06D2-4AA3-A5EB-1371CDB228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67"/>
          <a:stretch/>
        </p:blipFill>
        <p:spPr>
          <a:xfrm>
            <a:off x="6566503" y="1598441"/>
            <a:ext cx="4724400" cy="418081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6816AAEF-5421-4FC9-93E3-3C5B16E25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3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Developers – Browser Add-ons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420381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Postman</a:t>
            </a:r>
            <a:r>
              <a:rPr lang="en-US" sz="3600" dirty="0"/>
              <a:t> - Chrome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8445" y="5420381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Rested</a:t>
            </a:r>
            <a:r>
              <a:rPr lang="en-US" sz="3600" dirty="0"/>
              <a:t> - Firefox</a:t>
            </a:r>
          </a:p>
        </p:txBody>
      </p:sp>
      <p:pic>
        <p:nvPicPr>
          <p:cNvPr id="6146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25FF42-1FC8-4EBE-A468-7A70ABBC9B6E}"/>
              </a:ext>
            </a:extLst>
          </p:cNvPr>
          <p:cNvSpPr/>
          <p:nvPr/>
        </p:nvSpPr>
        <p:spPr>
          <a:xfrm>
            <a:off x="7696200" y="2133600"/>
            <a:ext cx="2743200" cy="2743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300" dirty="0">
                <a:solidFill>
                  <a:schemeClr val="bg1"/>
                </a:solidFill>
              </a:rPr>
              <a:t>&lt;/&gt;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CD59774-C276-46C7-A94D-5E1A40315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2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Tools for Developers – Desktop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1" y="5867401"/>
            <a:ext cx="55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2"/>
              </a:rPr>
              <a:t>Fiddler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4FCF-5083-4675-B21C-1D7663F7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82196"/>
            <a:ext cx="3200400" cy="3200400"/>
          </a:xfrm>
          <a:prstGeom prst="rect">
            <a:avLst/>
          </a:prstGeom>
        </p:spPr>
      </p:pic>
      <p:pic>
        <p:nvPicPr>
          <p:cNvPr id="10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id="{874AE0CE-8B82-4D88-8394-5D826876B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082196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E8D64-F524-4879-9513-C426DDEC959D}"/>
              </a:ext>
            </a:extLst>
          </p:cNvPr>
          <p:cNvSpPr txBox="1"/>
          <p:nvPr/>
        </p:nvSpPr>
        <p:spPr>
          <a:xfrm>
            <a:off x="7751234" y="5867400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Postman</a:t>
            </a:r>
            <a:endParaRPr lang="en-US" sz="3600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7D3CB7CE-DFF9-4657-B350-77FE7AB89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7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BB04CE4D-872C-4B29-BB3C-B805CD0C8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6726" y="1018357"/>
            <a:ext cx="3458548" cy="34585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AA49D4A-5542-4681-B549-6D926B0EB2F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56000" y="4734000"/>
            <a:ext cx="11925000" cy="768084"/>
          </a:xfrm>
        </p:spPr>
        <p:txBody>
          <a:bodyPr/>
          <a:lstStyle/>
          <a:p>
            <a:r>
              <a:rPr lang="en-US" dirty="0"/>
              <a:t>TCP Networking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9C45D6B-1CB3-493F-9078-8FE8AAD080D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TCP Handshake, TCP Listener and Sockets</a:t>
            </a:r>
          </a:p>
        </p:txBody>
      </p:sp>
    </p:spTree>
    <p:extLst>
      <p:ext uri="{BB962C8B-B14F-4D97-AF65-F5344CB8AC3E}">
        <p14:creationId xmlns:p14="http://schemas.microsoft.com/office/powerpoint/2010/main" val="36869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37" y="1151123"/>
            <a:ext cx="11998412" cy="2105262"/>
          </a:xfrm>
        </p:spPr>
        <p:txBody>
          <a:bodyPr/>
          <a:lstStyle/>
          <a:p>
            <a:r>
              <a:rPr lang="en-US" sz="3200" dirty="0"/>
              <a:t>Standard for establishing and maintaining a </a:t>
            </a:r>
            <a:r>
              <a:rPr lang="en-US" sz="3200" b="1" dirty="0">
                <a:solidFill>
                  <a:schemeClr val="bg1"/>
                </a:solidFill>
              </a:rPr>
              <a:t>network conversation</a:t>
            </a:r>
          </a:p>
          <a:p>
            <a:r>
              <a:rPr lang="en-US" sz="3200" dirty="0"/>
              <a:t>Provides </a:t>
            </a:r>
            <a:r>
              <a:rPr lang="en-US" sz="3200" b="1" dirty="0">
                <a:solidFill>
                  <a:schemeClr val="bg1"/>
                </a:solidFill>
              </a:rPr>
              <a:t>error-free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data transmission</a:t>
            </a:r>
          </a:p>
          <a:p>
            <a:r>
              <a:rPr lang="en-US" sz="3200" dirty="0"/>
              <a:t>The connection is established using a </a:t>
            </a:r>
            <a:r>
              <a:rPr lang="en-US" sz="3200" b="1" dirty="0">
                <a:solidFill>
                  <a:schemeClr val="bg1"/>
                </a:solidFill>
              </a:rPr>
              <a:t>three-way handshake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 (TCP)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815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619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>
            <a:off x="4461779" y="4670201"/>
            <a:ext cx="3082019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26084" y="4171149"/>
            <a:ext cx="75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78753" y="5057827"/>
            <a:ext cx="2971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Synchronize packet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6AE1068-E431-474E-B306-1FEA9C950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52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37" y="1151122"/>
            <a:ext cx="11998412" cy="5570355"/>
          </a:xfrm>
        </p:spPr>
        <p:txBody>
          <a:bodyPr/>
          <a:lstStyle/>
          <a:p>
            <a:r>
              <a:rPr lang="en-US" sz="3200" dirty="0"/>
              <a:t>Standard for establishing and maintaining a </a:t>
            </a:r>
            <a:r>
              <a:rPr lang="en-US" sz="3200" b="1" dirty="0">
                <a:solidFill>
                  <a:schemeClr val="bg1"/>
                </a:solidFill>
              </a:rPr>
              <a:t>network conversation</a:t>
            </a:r>
          </a:p>
          <a:p>
            <a:r>
              <a:rPr lang="en-US" sz="3200" dirty="0"/>
              <a:t>Provides </a:t>
            </a:r>
            <a:r>
              <a:rPr lang="en-US" sz="3200" b="1" dirty="0">
                <a:solidFill>
                  <a:schemeClr val="bg1"/>
                </a:solidFill>
              </a:rPr>
              <a:t>error-free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data transmission</a:t>
            </a:r>
          </a:p>
          <a:p>
            <a:r>
              <a:rPr lang="en-US" sz="3200" dirty="0"/>
              <a:t>The connection is established using a </a:t>
            </a:r>
            <a:r>
              <a:rPr lang="en-US" sz="3200" b="1" dirty="0">
                <a:solidFill>
                  <a:schemeClr val="bg1"/>
                </a:solidFill>
              </a:rPr>
              <a:t>three-way handshake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 (TCP)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815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619" y="3489101"/>
            <a:ext cx="3137452" cy="313745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CD94D8-E897-4333-8F86-8EAFDD643AC5}"/>
              </a:ext>
            </a:extLst>
          </p:cNvPr>
          <p:cNvSpPr/>
          <p:nvPr/>
        </p:nvSpPr>
        <p:spPr>
          <a:xfrm rot="10800000">
            <a:off x="4461779" y="4670201"/>
            <a:ext cx="3082019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197791" y="4146978"/>
            <a:ext cx="160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SYN - 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50145" y="5057828"/>
            <a:ext cx="2905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Synchronize</a:t>
            </a:r>
          </a:p>
          <a:p>
            <a:pPr algn="ctr"/>
            <a:r>
              <a:rPr lang="en-US" sz="2800" dirty="0"/>
              <a:t>Acknowledgement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02565C05-4C7F-42E6-ACDA-8E793D3F0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6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37" y="1151123"/>
            <a:ext cx="11998412" cy="2217776"/>
          </a:xfrm>
        </p:spPr>
        <p:txBody>
          <a:bodyPr/>
          <a:lstStyle/>
          <a:p>
            <a:r>
              <a:rPr lang="en-US" sz="3200" dirty="0"/>
              <a:t>Standard for establishing and maintaining a </a:t>
            </a:r>
            <a:r>
              <a:rPr lang="en-US" sz="3200" b="1" dirty="0">
                <a:solidFill>
                  <a:schemeClr val="bg1"/>
                </a:solidFill>
              </a:rPr>
              <a:t>network conversation</a:t>
            </a:r>
          </a:p>
          <a:p>
            <a:r>
              <a:rPr lang="en-US" sz="3200" dirty="0"/>
              <a:t>Provides </a:t>
            </a:r>
            <a:r>
              <a:rPr lang="en-US" sz="3200" b="1" dirty="0">
                <a:solidFill>
                  <a:schemeClr val="bg1"/>
                </a:solidFill>
              </a:rPr>
              <a:t>error-free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data transmission</a:t>
            </a:r>
          </a:p>
          <a:p>
            <a:r>
              <a:rPr lang="en-US" sz="3200" dirty="0"/>
              <a:t>The connection is established using a </a:t>
            </a:r>
            <a:r>
              <a:rPr lang="en-US" sz="3200" b="1" dirty="0">
                <a:solidFill>
                  <a:schemeClr val="bg1"/>
                </a:solidFill>
              </a:rPr>
              <a:t>three-way handshake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 (TCP)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815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2619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5619219" y="4146981"/>
            <a:ext cx="76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BF3B6-2A66-4B7A-8A1B-0E1E01E6DE8E}"/>
              </a:ext>
            </a:extLst>
          </p:cNvPr>
          <p:cNvSpPr txBox="1"/>
          <p:nvPr/>
        </p:nvSpPr>
        <p:spPr>
          <a:xfrm>
            <a:off x="4550145" y="5057827"/>
            <a:ext cx="2905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Acknowledgement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E3C302-62DD-493B-AF0E-BFBE99794CD4}"/>
              </a:ext>
            </a:extLst>
          </p:cNvPr>
          <p:cNvSpPr/>
          <p:nvPr/>
        </p:nvSpPr>
        <p:spPr>
          <a:xfrm>
            <a:off x="4461779" y="4670201"/>
            <a:ext cx="3082019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01EC4D4-DA62-44CA-A860-DC926246D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544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C0AA12-F268-4813-97D7-8C14C392A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237" y="1151122"/>
            <a:ext cx="11998412" cy="2077329"/>
          </a:xfrm>
        </p:spPr>
        <p:txBody>
          <a:bodyPr/>
          <a:lstStyle/>
          <a:p>
            <a:r>
              <a:rPr lang="en-US" sz="3200" dirty="0"/>
              <a:t>Standard for establishing and maintaining a </a:t>
            </a:r>
            <a:r>
              <a:rPr lang="en-US" sz="3200" b="1" dirty="0">
                <a:solidFill>
                  <a:schemeClr val="bg1"/>
                </a:solidFill>
              </a:rPr>
              <a:t>network conversation</a:t>
            </a:r>
          </a:p>
          <a:p>
            <a:r>
              <a:rPr lang="en-US" sz="3200" dirty="0"/>
              <a:t>Provides </a:t>
            </a:r>
            <a:r>
              <a:rPr lang="en-US" sz="3200" b="1" dirty="0">
                <a:solidFill>
                  <a:schemeClr val="bg1"/>
                </a:solidFill>
              </a:rPr>
              <a:t>error-free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data transmission</a:t>
            </a:r>
          </a:p>
          <a:p>
            <a:r>
              <a:rPr lang="en-US" sz="3200" dirty="0"/>
              <a:t>The connection is established using a </a:t>
            </a:r>
            <a:r>
              <a:rPr lang="en-US" sz="3200" b="1" dirty="0">
                <a:solidFill>
                  <a:schemeClr val="bg1"/>
                </a:solidFill>
              </a:rPr>
              <a:t>three-way handshake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Transmission Control Protocol (TCP)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13371AE0-40B0-4EE9-B314-3FE828C4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815" y="3489101"/>
            <a:ext cx="3124200" cy="3124200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8B3AAE06-28DF-46A5-9AA9-2E7008331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619" y="3489101"/>
            <a:ext cx="3137452" cy="313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ED57C0-27D6-4EE2-9DC3-1E9ABF34B8AB}"/>
              </a:ext>
            </a:extLst>
          </p:cNvPr>
          <p:cNvSpPr txBox="1"/>
          <p:nvPr/>
        </p:nvSpPr>
        <p:spPr>
          <a:xfrm>
            <a:off x="3862036" y="4306270"/>
            <a:ext cx="4138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Connection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Established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27CFA8CD-3929-4A3B-A94A-8307483B9817}"/>
              </a:ext>
            </a:extLst>
          </p:cNvPr>
          <p:cNvSpPr/>
          <p:nvPr/>
        </p:nvSpPr>
        <p:spPr>
          <a:xfrm>
            <a:off x="4440282" y="5090140"/>
            <a:ext cx="3069856" cy="38762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EF121FB5-B588-4392-9F75-12E987632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844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5C3F-61F9-4394-BF80-A2D2950DCC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002" y="1151122"/>
            <a:ext cx="11804821" cy="5570355"/>
          </a:xfrm>
        </p:spPr>
        <p:txBody>
          <a:bodyPr/>
          <a:lstStyle/>
          <a:p>
            <a:r>
              <a:rPr lang="en-US" sz="3200" dirty="0"/>
              <a:t>Provides methods that listen for and accept incoming connection </a:t>
            </a:r>
            <a:br>
              <a:rPr lang="bg-BG" sz="3200" dirty="0"/>
            </a:br>
            <a:r>
              <a:rPr lang="en-US" sz="3200" dirty="0"/>
              <a:t>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Listener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4073D-1C4E-497B-8902-2B712AF9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50" y="2590801"/>
            <a:ext cx="11262623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static async Task ServerListen()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port = 8000;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ipAddress =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.Parse("127.0.0.1");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TcpListener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TcpListener(ipAddress, port);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server.</a:t>
            </a:r>
            <a:r>
              <a:rPr lang="en-US" sz="26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6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Establish</a:t>
            </a:r>
            <a:r>
              <a:rPr lang="bg-BG" sz="26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а</a:t>
            </a:r>
            <a:r>
              <a:rPr lang="en-US" sz="26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connection and read request</a:t>
            </a:r>
          </a:p>
          <a:p>
            <a:pPr marL="182880"/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DB487FB-72C8-4CF1-9BC3-D5314A95D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993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069854" y="112137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3DDEAC-6FAB-486D-91BB-1997140470F3}"/>
              </a:ext>
            </a:extLst>
          </p:cNvPr>
          <p:cNvGrpSpPr/>
          <p:nvPr/>
        </p:nvGrpSpPr>
        <p:grpSpPr>
          <a:xfrm>
            <a:off x="8243961" y="1600201"/>
            <a:ext cx="2881239" cy="1671283"/>
            <a:chOff x="10414397" y="1338745"/>
            <a:chExt cx="1787938" cy="95951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F746D9-8424-4AFF-BE1B-A746791A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696" y="1338745"/>
              <a:ext cx="1502863" cy="7147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A41209-DE5B-47FF-93BD-F417D90FAF81}"/>
                </a:ext>
              </a:extLst>
            </p:cNvPr>
            <p:cNvSpPr txBox="1"/>
            <p:nvPr/>
          </p:nvSpPr>
          <p:spPr>
            <a:xfrm>
              <a:off x="10414397" y="1997870"/>
              <a:ext cx="1787938" cy="300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.NET Core</a:t>
              </a:r>
            </a:p>
          </p:txBody>
        </p:sp>
      </p:grpSp>
      <p:sp>
        <p:nvSpPr>
          <p:cNvPr id="39" name="Slide Number">
            <a:extLst>
              <a:ext uri="{FF2B5EF4-FFF2-40B4-BE49-F238E27FC236}">
                <a16:creationId xmlns:a16="http://schemas.microsoft.com/office/drawing/2014/main" id="{774E3674-D818-4C91-A70C-804389A51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588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sending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4343400" y="1909980"/>
            <a:ext cx="6400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0062" y="2849555"/>
            <a:ext cx="3736761" cy="586523"/>
          </a:xfrm>
          <a:prstGeom prst="wedgeRoundRectCallout">
            <a:avLst>
              <a:gd name="adj1" fmla="val -35928"/>
              <a:gd name="adj2" fmla="val -103115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Connecting with client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F24E6-45F9-4D6F-B61D-83B9431E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06148EB-21B8-4352-930A-6CEBB71C5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692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sending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81200" y="3635161"/>
            <a:ext cx="85344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163" y="2516629"/>
            <a:ext cx="3680335" cy="1012172"/>
          </a:xfrm>
          <a:prstGeom prst="wedgeRoundRectCallout">
            <a:avLst>
              <a:gd name="adj1" fmla="val -74868"/>
              <a:gd name="adj2" fmla="val 52235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Reads data from client's </a:t>
            </a:r>
            <a:r>
              <a:rPr lang="en-US" sz="26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3E6E799-1CD2-43E6-96F0-F9CF6B5FA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1064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sending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905000" y="4918054"/>
            <a:ext cx="8077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090" y="5427178"/>
            <a:ext cx="3294110" cy="1012172"/>
          </a:xfrm>
          <a:prstGeom prst="wedgeRoundRectCallout">
            <a:avLst>
              <a:gd name="adj1" fmla="val -67087"/>
              <a:gd name="adj2" fmla="val -39872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Writes data to client's </a:t>
            </a:r>
            <a:r>
              <a:rPr lang="en-US" sz="26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1D7E9B9C-1137-48F5-9634-29819D2B0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369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sending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receiving</a:t>
            </a:r>
            <a:r>
              <a:rPr lang="en-US" dirty="0"/>
              <a:t> stream data over a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TCP Client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1858596"/>
            <a:ext cx="11163397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client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AcceptTcpClientAsync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Console.WriteLine("Client connected.");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buffer, 0, buffer.Length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GetStream()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data, 0, data.Length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client.GetStream().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E3B45E-A3E8-4BB1-B032-FFBDAC78A5CE}"/>
              </a:ext>
            </a:extLst>
          </p:cNvPr>
          <p:cNvSpPr/>
          <p:nvPr/>
        </p:nvSpPr>
        <p:spPr>
          <a:xfrm>
            <a:off x="1842052" y="5770414"/>
            <a:ext cx="4545566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utoShape 23">
            <a:extLst>
              <a:ext uri="{FF2B5EF4-FFF2-40B4-BE49-F238E27FC236}">
                <a16:creationId xmlns:a16="http://schemas.microsoft.com/office/drawing/2014/main" id="{6468DFA8-F8D0-4AD8-BFE9-70C1425A5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3611" y="5641091"/>
            <a:ext cx="3936506" cy="586523"/>
          </a:xfrm>
          <a:prstGeom prst="wedgeRoundRectCallout">
            <a:avLst>
              <a:gd name="adj1" fmla="val -60094"/>
              <a:gd name="adj2" fmla="val 1597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Closes the </a:t>
            </a:r>
            <a:r>
              <a:rPr lang="en-US" sz="2600" b="1" noProof="1">
                <a:solidFill>
                  <a:schemeClr val="bg1">
                    <a:lumMod val="60000"/>
                    <a:lumOff val="40000"/>
                  </a:schemeClr>
                </a:solidFill>
                <a:cs typeface="Consolas" pitchFamily="49" charset="0"/>
              </a:rPr>
              <a:t>NetworkStream</a:t>
            </a:r>
            <a:endParaRPr lang="en-US" sz="2600" b="1" noProof="1">
              <a:solidFill>
                <a:schemeClr val="bg1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D1C7C10-26CC-495E-A14B-8D81A8DDD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244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2324785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SocketShutdown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4343400" y="2400922"/>
            <a:ext cx="57912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89" y="3070843"/>
            <a:ext cx="3736761" cy="586523"/>
          </a:xfrm>
          <a:prstGeom prst="wedgeRoundRectCallout">
            <a:avLst>
              <a:gd name="adj1" fmla="val -57288"/>
              <a:gd name="adj2" fmla="val -51700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Connecting with client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312E3A8-F718-49EA-ABAB-6B2F7EBE7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20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2324785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SocketShutdown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627001" y="3691164"/>
            <a:ext cx="46638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594" y="3855102"/>
            <a:ext cx="3736761" cy="586523"/>
          </a:xfrm>
          <a:prstGeom prst="wedgeRoundRectCallout">
            <a:avLst>
              <a:gd name="adj1" fmla="val -58941"/>
              <a:gd name="adj2" fmla="val -28025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Receive data from client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2847DB2-7D37-4061-974E-1BC33C6E9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171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2324785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SocketShutdown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593950" y="4982816"/>
            <a:ext cx="374945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661" y="5075352"/>
            <a:ext cx="3736761" cy="586523"/>
          </a:xfrm>
          <a:prstGeom prst="wedgeRoundRectCallout">
            <a:avLst>
              <a:gd name="adj1" fmla="val -59284"/>
              <a:gd name="adj2" fmla="val -21954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Send data to client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81E2C95-1B19-4A2D-9C94-F1B6FBBB9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311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2324785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SocketShutdown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609600" y="5835774"/>
            <a:ext cx="30480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254" y="5249251"/>
            <a:ext cx="2945599" cy="586523"/>
          </a:xfrm>
          <a:prstGeom prst="wedgeRoundRectCallout">
            <a:avLst>
              <a:gd name="adj1" fmla="val -69348"/>
              <a:gd name="adj2" fmla="val 35015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Close connection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769A977-9854-460D-BD6D-14D95AB94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288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methods and properties for network communication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Socket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64321-BD9A-4241-8B24-679F8B1B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14" y="2324785"/>
            <a:ext cx="11163397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socket = await listener.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AcceptSocketAsync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buffer = new byte[1024];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byte[] data = Encoding.ASCII.GetBytes("Hello!");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Shutdown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SocketShutdown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Both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0FA513-B02D-4B74-ACB8-911E5D0B4185}"/>
              </a:ext>
            </a:extLst>
          </p:cNvPr>
          <p:cNvSpPr/>
          <p:nvPr/>
        </p:nvSpPr>
        <p:spPr>
          <a:xfrm>
            <a:off x="3581400" y="5791449"/>
            <a:ext cx="4114800" cy="4572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C4144DB-FE39-4494-BAAF-44E6DBD04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873" y="5120529"/>
            <a:ext cx="3276600" cy="1012172"/>
          </a:xfrm>
          <a:prstGeom prst="wedgeRoundRectCallout">
            <a:avLst>
              <a:gd name="adj1" fmla="val -63289"/>
              <a:gd name="adj2" fmla="val 19556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bg2"/>
                </a:solidFill>
                <a:cs typeface="Consolas" pitchFamily="49" charset="0"/>
              </a:rPr>
              <a:t>Options to disable send/receive</a:t>
            </a:r>
            <a:endParaRPr lang="bg-BG" sz="2600" b="1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6C35241-EFE6-49FF-931C-DA695BBB1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6955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3D262-3EFF-4362-8EF1-7CD47620F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740132"/>
          </a:xfrm>
        </p:spPr>
        <p:txBody>
          <a:bodyPr/>
          <a:lstStyle/>
          <a:p>
            <a:r>
              <a:rPr lang="en-US" dirty="0"/>
              <a:t>Write a </a:t>
            </a:r>
            <a:r>
              <a:rPr lang="en-US" b="1" dirty="0">
                <a:solidFill>
                  <a:schemeClr val="bg1"/>
                </a:solidFill>
              </a:rPr>
              <a:t>simple web server</a:t>
            </a:r>
          </a:p>
          <a:p>
            <a:pPr lvl="1"/>
            <a:r>
              <a:rPr lang="en-US" dirty="0"/>
              <a:t>Receive a request from a client</a:t>
            </a:r>
          </a:p>
          <a:p>
            <a:pPr lvl="1"/>
            <a:r>
              <a:rPr lang="en-US" dirty="0"/>
              <a:t>Print the request on the console	</a:t>
            </a:r>
          </a:p>
          <a:p>
            <a:pPr lvl="1"/>
            <a:r>
              <a:rPr lang="en-US" dirty="0"/>
              <a:t>Write response to client's interface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Problem: Simple Web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271E4-1779-4E3E-A390-376E7ABA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8" y="4721874"/>
            <a:ext cx="3352800" cy="1045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57718-62F6-487A-8343-2D454477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"/>
          <a:stretch/>
        </p:blipFill>
        <p:spPr>
          <a:xfrm>
            <a:off x="4458566" y="4105102"/>
            <a:ext cx="7441732" cy="2239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90FBA-7AC9-496C-B4FE-BC79F8EFB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0"/>
            <a:ext cx="3891774" cy="172711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B5F7583-C9A9-4EAE-BA01-00B2BE10E678}"/>
              </a:ext>
            </a:extLst>
          </p:cNvPr>
          <p:cNvSpPr/>
          <p:nvPr/>
        </p:nvSpPr>
        <p:spPr>
          <a:xfrm>
            <a:off x="3719732" y="5105400"/>
            <a:ext cx="547468" cy="3775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F9E226-7174-45E2-AD0B-E5999625DF7F}"/>
              </a:ext>
            </a:extLst>
          </p:cNvPr>
          <p:cNvSpPr/>
          <p:nvPr/>
        </p:nvSpPr>
        <p:spPr>
          <a:xfrm flipV="1">
            <a:off x="9222987" y="3479057"/>
            <a:ext cx="381000" cy="457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EC14CC0D-C0DD-488E-B32F-5C2399C4E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29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228478"/>
            <a:ext cx="1752600" cy="390355"/>
          </a:xfrm>
          <a:prstGeom prst="borderCallout1">
            <a:avLst>
              <a:gd name="adj1" fmla="val 3749"/>
              <a:gd name="adj2" fmla="val 100054"/>
              <a:gd name="adj3" fmla="val -31647"/>
              <a:gd name="adj4" fmla="val 110735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686065"/>
            <a:ext cx="1752600" cy="390355"/>
          </a:xfrm>
          <a:prstGeom prst="borderCallout1">
            <a:avLst>
              <a:gd name="adj1" fmla="val 3749"/>
              <a:gd name="adj2" fmla="val 100054"/>
              <a:gd name="adj3" fmla="val -104147"/>
              <a:gd name="adj4" fmla="val 127496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24106"/>
            <a:ext cx="1752600" cy="380230"/>
          </a:xfrm>
          <a:prstGeom prst="borderCallout1">
            <a:avLst>
              <a:gd name="adj1" fmla="val 3749"/>
              <a:gd name="adj2" fmla="val 100054"/>
              <a:gd name="adj3" fmla="val -158146"/>
              <a:gd name="adj4" fmla="val 142323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8"/>
            <a:ext cx="1752600" cy="368633"/>
          </a:xfrm>
          <a:prstGeom prst="borderCallout1">
            <a:avLst>
              <a:gd name="adj1" fmla="val 3749"/>
              <a:gd name="adj2" fmla="val 100054"/>
              <a:gd name="adj3" fmla="val -219659"/>
              <a:gd name="adj4" fmla="val 151072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168368"/>
            <a:ext cx="1752600" cy="390355"/>
          </a:xfrm>
          <a:prstGeom prst="borderCallout1">
            <a:avLst>
              <a:gd name="adj1" fmla="val 3749"/>
              <a:gd name="adj2" fmla="val 100054"/>
              <a:gd name="adj3" fmla="val -12524"/>
              <a:gd name="adj4" fmla="val 1112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656702"/>
            <a:ext cx="1752600" cy="419718"/>
          </a:xfrm>
          <a:prstGeom prst="borderCallout1">
            <a:avLst>
              <a:gd name="adj1" fmla="val 3749"/>
              <a:gd name="adj2" fmla="val 100054"/>
              <a:gd name="adj3" fmla="val -91094"/>
              <a:gd name="adj4" fmla="val 12802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38787"/>
            <a:ext cx="1752600" cy="350867"/>
          </a:xfrm>
          <a:prstGeom prst="borderCallout1">
            <a:avLst>
              <a:gd name="adj1" fmla="val 3749"/>
              <a:gd name="adj2" fmla="val 100054"/>
              <a:gd name="adj3" fmla="val -179204"/>
              <a:gd name="adj4" fmla="val 146582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68632"/>
          </a:xfrm>
          <a:prstGeom prst="borderCallout1">
            <a:avLst>
              <a:gd name="adj1" fmla="val 3749"/>
              <a:gd name="adj2" fmla="val 100054"/>
              <a:gd name="adj3" fmla="val -212065"/>
              <a:gd name="adj4" fmla="val 150540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6800" y="5504336"/>
            <a:ext cx="2286000" cy="89646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4223" y="1942446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4100" y="1942445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rc 12">
            <a:extLst>
              <a:ext uri="{FF2B5EF4-FFF2-40B4-BE49-F238E27FC236}">
                <a16:creationId xmlns:a16="http://schemas.microsoft.com/office/drawing/2014/main" id="{DF1494D5-2B12-45E1-925F-6F3E4B791C60}"/>
              </a:ext>
            </a:extLst>
          </p:cNvPr>
          <p:cNvSpPr/>
          <p:nvPr/>
        </p:nvSpPr>
        <p:spPr>
          <a:xfrm rot="5400000">
            <a:off x="3811699" y="93437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23DA46-234D-4762-818D-59A6E8C93E1B}"/>
              </a:ext>
            </a:extLst>
          </p:cNvPr>
          <p:cNvCxnSpPr/>
          <p:nvPr/>
        </p:nvCxnSpPr>
        <p:spPr>
          <a:xfrm>
            <a:off x="3886200" y="1762208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AF4EF3-29D6-4AB9-B3FA-41D01C4D9923}"/>
              </a:ext>
            </a:extLst>
          </p:cNvPr>
          <p:cNvCxnSpPr/>
          <p:nvPr/>
        </p:nvCxnSpPr>
        <p:spPr>
          <a:xfrm flipH="1">
            <a:off x="6248400" y="1762208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 Number">
            <a:extLst>
              <a:ext uri="{FF2B5EF4-FFF2-40B4-BE49-F238E27FC236}">
                <a16:creationId xmlns:a16="http://schemas.microsoft.com/office/drawing/2014/main" id="{D9DE9030-A677-4293-A999-9C6732931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02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1" grpId="0" animBg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01" y="1216436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Accept TcpClient</a:t>
            </a:r>
          </a:p>
          <a:p>
            <a:pPr marL="182880"/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 Read request data</a:t>
            </a:r>
          </a:p>
          <a:p>
            <a:pPr marL="182880"/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client.GetStream().Dispose();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B9CE14A-8C1E-4DF6-8A82-536B8EFCC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189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TcpClient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02" y="1524000"/>
            <a:ext cx="1127760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IPAddress address = IPAddress.Parse("127.0.0.1");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port = 1300;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TcpListener listener = new TcpListener(address, port);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listener.Start();</a:t>
            </a:r>
          </a:p>
          <a:p>
            <a:pPr marL="182880"/>
            <a:endParaRPr lang="en-US" sz="2800" b="1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task =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=&gt;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(listener)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F5115FD-37AB-481C-9677-C5996DF54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44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Web Server with Socket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6AF8F-5BD3-4F2A-84C4-D5BDC8C7F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1" y="1151122"/>
            <a:ext cx="11163397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async void Connect(TcpListener listener)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(true)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Accept socket</a:t>
            </a:r>
          </a:p>
          <a:p>
            <a:pPr marL="182880"/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 Read request data</a:t>
            </a:r>
          </a:p>
          <a:p>
            <a:pPr marL="182880"/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2800" b="1" noProof="1">
                <a:solidFill>
                  <a:schemeClr val="accent2"/>
                </a:solidFill>
                <a:latin typeface="Consolas" panose="020B0609020204030204" pitchFamily="49" charset="0"/>
              </a:rPr>
              <a:t>TODO:</a:t>
            </a:r>
            <a:r>
              <a:rPr lang="en-US" sz="2800" b="1" i="1" noProof="1">
                <a:solidFill>
                  <a:schemeClr val="accent2"/>
                </a:solidFill>
                <a:latin typeface="Consolas" panose="020B0609020204030204" pitchFamily="49" charset="0"/>
              </a:rPr>
              <a:t> Send data to client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var message = Encoding.ASCII.GetString(buffer);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Console.WriteLine(message);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socket.ShutDown();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182880"/>
            <a:r>
              <a:rPr lang="en-US" sz="28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E76E004-579B-46CD-898A-A3550894B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219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97879" y="1752215"/>
            <a:ext cx="11466599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</a:rPr>
              <a:t>HTML forms can send 2 types of HTTP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requests: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</a:rPr>
              <a:t>HTTP works with message pairs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called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2"/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response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headers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2"/>
                </a:solidFill>
              </a:rPr>
              <a:t>describe the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request / response metadata</a:t>
            </a:r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</a:rPr>
              <a:t>See the most used headers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  <a:hlinkClick r:id="rId4"/>
              </a:rPr>
              <a:t>here</a:t>
            </a:r>
            <a:endParaRPr lang="en-US" sz="2400"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URL</a:t>
            </a:r>
            <a:r>
              <a:rPr lang="en-US" sz="2400" b="1" dirty="0">
                <a:solidFill>
                  <a:schemeClr val="bg2"/>
                </a:solidFill>
              </a:rPr>
              <a:t> parts define:</a:t>
            </a:r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chemeClr val="bg2"/>
                </a:solidFill>
              </a:rPr>
              <a:t>protocol, host, port, path, query string, and fragment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A593C4BD-B732-4A81-AA88-7669F42EB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061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340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2" y="1423986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36" y="2875650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16" y="1198206"/>
            <a:ext cx="3785972" cy="216341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852525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21" y="4137186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8" y="3363226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20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56" y="4644000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51EBE84-46AC-424B-AC9D-3904F1F99DC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8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F5D29BB-EE15-47FA-98AD-2D8DB3D02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4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9953" y="99000"/>
            <a:ext cx="9506047" cy="882654"/>
          </a:xfrm>
        </p:spPr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64090"/>
              </p:ext>
            </p:extLst>
          </p:nvPr>
        </p:nvGraphicFramePr>
        <p:xfrm>
          <a:off x="436562" y="1385521"/>
          <a:ext cx="5966451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4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Read / retrieve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/ modify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Delete / 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741722-3639-4063-A032-071B392561D8}"/>
              </a:ext>
            </a:extLst>
          </p:cNvPr>
          <p:cNvSpPr/>
          <p:nvPr/>
        </p:nvSpPr>
        <p:spPr bwMode="auto">
          <a:xfrm>
            <a:off x="2099896" y="1962446"/>
            <a:ext cx="291611" cy="2061210"/>
          </a:xfrm>
          <a:prstGeom prst="roundRect">
            <a:avLst/>
          </a:prstGeom>
          <a:solidFill>
            <a:srgbClr val="234465">
              <a:alpha val="46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22BB02-F303-4EE8-A804-5EFB70AB82FF}"/>
              </a:ext>
            </a:extLst>
          </p:cNvPr>
          <p:cNvCxnSpPr>
            <a:cxnSpLocks/>
          </p:cNvCxnSpPr>
          <p:nvPr/>
        </p:nvCxnSpPr>
        <p:spPr>
          <a:xfrm>
            <a:off x="2222989" y="4158031"/>
            <a:ext cx="0" cy="10821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141BA3-BA6A-4DCE-B4A8-47122DF13FF2}"/>
              </a:ext>
            </a:extLst>
          </p:cNvPr>
          <p:cNvSpPr txBox="1"/>
          <p:nvPr/>
        </p:nvSpPr>
        <p:spPr>
          <a:xfrm>
            <a:off x="436564" y="5368730"/>
            <a:ext cx="5966449" cy="11423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/>
              <a:t>The four basic functions of persistence storage.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5609A3F-5724-4AEE-8281-3CC9B473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43839"/>
              </p:ext>
            </p:extLst>
          </p:nvPr>
        </p:nvGraphicFramePr>
        <p:xfrm>
          <a:off x="7513327" y="2832151"/>
          <a:ext cx="377379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3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Other HTTP Methods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CONNECT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lide Number">
            <a:extLst>
              <a:ext uri="{FF2B5EF4-FFF2-40B4-BE49-F238E27FC236}">
                <a16:creationId xmlns:a16="http://schemas.microsoft.com/office/drawing/2014/main" id="{F244A872-70E1-42B9-965B-07E95C652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0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</a:t>
            </a:r>
            <a:r>
              <a:rPr lang="en-GB" b="1" dirty="0">
                <a:solidFill>
                  <a:schemeClr val="bg1"/>
                </a:solidFill>
              </a:rPr>
              <a:t>request</a:t>
            </a:r>
            <a:r>
              <a:rPr lang="en-GB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/>
              <a:t>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834719" y="3429000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87513" y="4935319"/>
            <a:ext cx="4032931" cy="998230"/>
          </a:xfrm>
          <a:prstGeom prst="wedgeRoundRectCallout">
            <a:avLst>
              <a:gd name="adj1" fmla="val -119255"/>
              <a:gd name="adj2" fmla="val -1277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headers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834719" y="130428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2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903596" y="1956719"/>
            <a:ext cx="3901736" cy="99084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3CC5CE9-C0F1-4005-A0E5-D781495FD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63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</TotalTime>
  <Words>4316</Words>
  <Application>Microsoft Office PowerPoint</Application>
  <PresentationFormat>Widescreen</PresentationFormat>
  <Paragraphs>777</Paragraphs>
  <Slides>78</Slides>
  <Notes>22</Notes>
  <HiddenSlides>19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Consolas</vt:lpstr>
      <vt:lpstr>Wingdings</vt:lpstr>
      <vt:lpstr>Wingdings 2</vt:lpstr>
      <vt:lpstr>SoftUni</vt:lpstr>
      <vt:lpstr>HTTP Protocol</vt:lpstr>
      <vt:lpstr>Table of Contents</vt:lpstr>
      <vt:lpstr>Have a Question?</vt:lpstr>
      <vt:lpstr>HTTP Basics</vt:lpstr>
      <vt:lpstr>Web Server Work Model</vt:lpstr>
      <vt:lpstr>Web Server Work Model</vt:lpstr>
      <vt:lpstr>Hyper Text Transfer Protocol</vt:lpstr>
      <vt:lpstr>HTTP Request Methods</vt:lpstr>
      <vt:lpstr>HTTP Conversation: Example</vt:lpstr>
      <vt:lpstr>HTTP Request</vt:lpstr>
      <vt:lpstr>HTTP Request Message</vt:lpstr>
      <vt:lpstr>GET Request Method – Example</vt:lpstr>
      <vt:lpstr>GET Request Method – Browser Example</vt:lpstr>
      <vt:lpstr>GET Request Method – Browser Example</vt:lpstr>
      <vt:lpstr>POST Request Method – Example</vt:lpstr>
      <vt:lpstr>POST Request Method – Browser Example</vt:lpstr>
      <vt:lpstr>POST Request Method – Browser Example</vt:lpstr>
      <vt:lpstr>HTTP Response</vt:lpstr>
      <vt:lpstr>HTTP Response Message</vt:lpstr>
      <vt:lpstr>HTTP Response Codes</vt:lpstr>
      <vt:lpstr>HTTP Response – Example</vt:lpstr>
      <vt:lpstr>HTTP Response – Example</vt:lpstr>
      <vt:lpstr>HTTP Response – Browser Example</vt:lpstr>
      <vt:lpstr>Browser Redirection</vt:lpstr>
      <vt:lpstr>Content-Type and Disposition</vt:lpstr>
      <vt:lpstr>Content-Disposition – Example</vt:lpstr>
      <vt:lpstr>Content-Disposition – Example</vt:lpstr>
      <vt:lpstr>HTML Forms</vt:lpstr>
      <vt:lpstr>HTML Forms – Action Attribute</vt:lpstr>
      <vt:lpstr>HTML Forms – Method Attribute (1)</vt:lpstr>
      <vt:lpstr>HTML Forms – Method Attribute (2)</vt:lpstr>
      <vt:lpstr>URL Encoded Form Data – Example</vt:lpstr>
      <vt:lpstr>HTML Forms – Example</vt:lpstr>
      <vt:lpstr>URL</vt:lpstr>
      <vt:lpstr>Uniform Resource Locator (URL)</vt:lpstr>
      <vt:lpstr>Query String in C# </vt:lpstr>
      <vt:lpstr>URL Encoding</vt:lpstr>
      <vt:lpstr>URL Encoding – Examples</vt:lpstr>
      <vt:lpstr>Valid and Invalid URLs – Examples</vt:lpstr>
      <vt:lpstr>URLs Example</vt:lpstr>
      <vt:lpstr>Routing</vt:lpstr>
      <vt:lpstr>What is Web Routing?</vt:lpstr>
      <vt:lpstr>Mapping Physical Files</vt:lpstr>
      <vt:lpstr>Routing in ASP.NET Core MVC</vt:lpstr>
      <vt:lpstr>MIME and Media Types</vt:lpstr>
      <vt:lpstr>What is MIME?</vt:lpstr>
      <vt:lpstr>Concepts of MIME</vt:lpstr>
      <vt:lpstr>Common MIME Media Types</vt:lpstr>
      <vt:lpstr>MIME Types – Example</vt:lpstr>
      <vt:lpstr>Dev Tools</vt:lpstr>
      <vt:lpstr>Tools for Developers – Browser Dev Tools </vt:lpstr>
      <vt:lpstr>Tools for Developers – Browser Add-ons</vt:lpstr>
      <vt:lpstr>HTTP Tools for Developers – Desktop</vt:lpstr>
      <vt:lpstr>TCP Networking</vt:lpstr>
      <vt:lpstr>Transmission Control Protocol (TCP)</vt:lpstr>
      <vt:lpstr>Transmission Control Protocol (TCP)</vt:lpstr>
      <vt:lpstr>Transmission Control Protocol (TCP)</vt:lpstr>
      <vt:lpstr>Transmission Control Protocol (TCP)</vt:lpstr>
      <vt:lpstr>TCP Listener</vt:lpstr>
      <vt:lpstr>TCP Client</vt:lpstr>
      <vt:lpstr>TCP Client</vt:lpstr>
      <vt:lpstr>TCP Client</vt:lpstr>
      <vt:lpstr>TCP Client</vt:lpstr>
      <vt:lpstr>Socket</vt:lpstr>
      <vt:lpstr>Socket</vt:lpstr>
      <vt:lpstr>Socket</vt:lpstr>
      <vt:lpstr>Socket</vt:lpstr>
      <vt:lpstr>Socket</vt:lpstr>
      <vt:lpstr>Problem: Simple Web Server</vt:lpstr>
      <vt:lpstr>Solution: Web Server with TcpClient</vt:lpstr>
      <vt:lpstr>Solution: Web Server with TcpClient</vt:lpstr>
      <vt:lpstr>Solution: Web Server with Socket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Alexander Keramanov</cp:lastModifiedBy>
  <cp:revision>31</cp:revision>
  <dcterms:created xsi:type="dcterms:W3CDTF">2018-05-23T13:08:44Z</dcterms:created>
  <dcterms:modified xsi:type="dcterms:W3CDTF">2022-01-06T06:28:07Z</dcterms:modified>
  <cp:category>computer programming;programming;software development;software engineering</cp:category>
</cp:coreProperties>
</file>